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0" r:id="rId2"/>
  </p:sldMasterIdLst>
  <p:notesMasterIdLst>
    <p:notesMasterId r:id="rId37"/>
  </p:notesMasterIdLst>
  <p:handoutMasterIdLst>
    <p:handoutMasterId r:id="rId38"/>
  </p:handoutMasterIdLst>
  <p:sldIdLst>
    <p:sldId id="256" r:id="rId3"/>
    <p:sldId id="340" r:id="rId4"/>
    <p:sldId id="916" r:id="rId5"/>
    <p:sldId id="341" r:id="rId6"/>
    <p:sldId id="342" r:id="rId7"/>
    <p:sldId id="351" r:id="rId8"/>
    <p:sldId id="353" r:id="rId9"/>
    <p:sldId id="352" r:id="rId10"/>
    <p:sldId id="355" r:id="rId11"/>
    <p:sldId id="354" r:id="rId12"/>
    <p:sldId id="356" r:id="rId13"/>
    <p:sldId id="357" r:id="rId14"/>
    <p:sldId id="359" r:id="rId15"/>
    <p:sldId id="358" r:id="rId16"/>
    <p:sldId id="918" r:id="rId17"/>
    <p:sldId id="919" r:id="rId18"/>
    <p:sldId id="920" r:id="rId19"/>
    <p:sldId id="921" r:id="rId20"/>
    <p:sldId id="922" r:id="rId21"/>
    <p:sldId id="923" r:id="rId22"/>
    <p:sldId id="925" r:id="rId23"/>
    <p:sldId id="926" r:id="rId24"/>
    <p:sldId id="924" r:id="rId25"/>
    <p:sldId id="927" r:id="rId26"/>
    <p:sldId id="928" r:id="rId27"/>
    <p:sldId id="929" r:id="rId28"/>
    <p:sldId id="930" r:id="rId29"/>
    <p:sldId id="931" r:id="rId30"/>
    <p:sldId id="932" r:id="rId31"/>
    <p:sldId id="933" r:id="rId32"/>
    <p:sldId id="935" r:id="rId33"/>
    <p:sldId id="934" r:id="rId34"/>
    <p:sldId id="936" r:id="rId35"/>
    <p:sldId id="937" r:id="rId36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oud Ebrahimi" initials="ME" lastIdx="24" clrIdx="0">
    <p:extLst>
      <p:ext uri="{19B8F6BF-5375-455C-9EA6-DF929625EA0E}">
        <p15:presenceInfo xmlns:p15="http://schemas.microsoft.com/office/powerpoint/2012/main" userId="S-1-5-21-716018343-355511009-3595077529-141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E7F"/>
    <a:srgbClr val="080808"/>
    <a:srgbClr val="009051"/>
    <a:srgbClr val="F70146"/>
    <a:srgbClr val="D0D8E8"/>
    <a:srgbClr val="7F7FFF"/>
    <a:srgbClr val="FFF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92"/>
    <p:restoredTop sz="78275" autoAdjust="0"/>
  </p:normalViewPr>
  <p:slideViewPr>
    <p:cSldViewPr snapToGrid="0" snapToObjects="1">
      <p:cViewPr varScale="1">
        <p:scale>
          <a:sx n="78" d="100"/>
          <a:sy n="78" d="100"/>
        </p:scale>
        <p:origin x="296" y="18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218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7DC17C08-3CCC-48B3-B592-5AEA975E5E52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04268B2-BB08-4379-B2AD-0BB6ADF28E0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184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0A8A1CFC-BA0C-491E-8379-6497B662734D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D37F6C9-B6A5-41E4-9660-D7BE434A93A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00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8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80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637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01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315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68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45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9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202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44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9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64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74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37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80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46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6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04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57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10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KURZ">
    <p:bg>
      <p:bgPr>
        <a:gradFill flip="none" rotWithShape="1">
          <a:gsLst>
            <a:gs pos="800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3547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7" descr="AT_Pictogramm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0563" y="1490663"/>
            <a:ext cx="10888663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 bwMode="auto">
          <a:xfrm>
            <a:off x="720725" y="6513513"/>
            <a:ext cx="7294563" cy="28733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000">
                <a:solidFill>
                  <a:srgbClr val="F70146"/>
                </a:solidFill>
                <a:latin typeface="Wingdings 3" charset="0"/>
                <a:cs typeface="Wingdings 3" charset="0"/>
              </a:rPr>
              <a:t>u</a:t>
            </a:r>
            <a:r>
              <a:rPr lang="de-DE" sz="1200">
                <a:solidFill>
                  <a:srgbClr val="595959"/>
                </a:solidFill>
              </a:rPr>
              <a:t> www.iaik.tugraz.at</a:t>
            </a:r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 TU Graz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0724" y="1134534"/>
            <a:ext cx="8169480" cy="2489199"/>
          </a:xfrm>
        </p:spPr>
        <p:txBody>
          <a:bodyPr anchor="b">
            <a:normAutofit/>
          </a:bodyPr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defRPr sz="5000" b="0" u="none" baseline="0">
                <a:solidFill>
                  <a:srgbClr val="F70146"/>
                </a:solidFill>
                <a:effectLst/>
                <a:latin typeface="Ubuntu Condensed" panose="020B0506030602030204" pitchFamily="34" charset="0"/>
              </a:defRPr>
            </a:lvl1pPr>
            <a:lvl2pPr marL="0" indent="0">
              <a:spcBef>
                <a:spcPts val="1600"/>
              </a:spcBef>
              <a:buNone/>
              <a:defRPr sz="2000" b="1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2pPr>
            <a:lvl3pPr marL="3175" indent="-3175">
              <a:buNone/>
              <a:defRPr sz="2000"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5"/>
          </p:nvPr>
        </p:nvSpPr>
        <p:spPr>
          <a:xfrm>
            <a:off x="720725" y="4676038"/>
            <a:ext cx="3724275" cy="215900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fld id="{D7E85E7F-C49B-4185-A7F8-6391AD2B59B1}" type="datetime1">
              <a:rPr lang="de-DE" smtClean="0"/>
              <a:pPr/>
              <a:t>09.08.21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720725" y="3960319"/>
            <a:ext cx="8229600" cy="652462"/>
          </a:xfr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r>
              <a:rPr lang="de-DE" b="1" dirty="0"/>
              <a:t>NAME &lt;EMAIL&gt; </a:t>
            </a:r>
          </a:p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  <a:p>
            <a:r>
              <a:rPr lang="de-DE" dirty="0"/>
              <a:t>Graz University </a:t>
            </a:r>
            <a:r>
              <a:rPr lang="de-DE" dirty="0" err="1"/>
              <a:t>of</a:t>
            </a:r>
            <a:r>
              <a:rPr lang="de-DE" dirty="0"/>
              <a:t> Technology, Austria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2019-03-15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5022855"/>
          </a:xfrm>
        </p:spPr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68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/>
              <a:t>2019-03-15</a:t>
            </a:r>
          </a:p>
          <a:p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3780814-3229-418B-9A8B-538DFE2FCBF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3959225" cy="502285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21"/>
          </p:nvPr>
        </p:nvSpPr>
        <p:spPr>
          <a:xfrm>
            <a:off x="4990375" y="1303334"/>
            <a:ext cx="3959225" cy="502285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7149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/>
              <a:t>2019-03-15</a:t>
            </a:r>
          </a:p>
          <a:p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8D72D5C-52C5-4258-8374-6CDA12E9CF9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2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428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/>
              <a:t>2019-03-15</a:t>
            </a:r>
          </a:p>
          <a:p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1"/>
            </a:lvl1pPr>
          </a:lstStyle>
          <a:p>
            <a:fld id="{24EE8588-D59E-46E0-BB85-095744DE54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/>
              <a:t>2019-03-15</a:t>
            </a:r>
          </a:p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6C415CEA-7E8B-4E5F-B5A8-49892D08237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1BBE-6AC6-44DC-8E03-07AE8F8939F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8792" y="1122359"/>
            <a:ext cx="620936" cy="622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/>
          <p:cNvSpPr/>
          <p:nvPr userDrawn="1"/>
        </p:nvSpPr>
        <p:spPr>
          <a:xfrm>
            <a:off x="0" y="1122359"/>
            <a:ext cx="9144000" cy="57356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85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428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A8FCBAB3-0354-43C7-8C3A-EC193415146C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4EE8588-D59E-46E0-BB85-095744DE548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427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49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720725" y="601663"/>
            <a:ext cx="8229600" cy="5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303333"/>
            <a:ext cx="8229600" cy="50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Erste Ebene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en-US" dirty="0"/>
              <a:t>Vierte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5" y="6415088"/>
            <a:ext cx="8229600" cy="2603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</a:defRPr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pic>
        <p:nvPicPr>
          <p:cNvPr id="1032" name="Picture 9" descr="Logo TU Graz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</a:defRPr>
            </a:lvl1pPr>
          </a:lstStyle>
          <a:p>
            <a:r>
              <a:rPr lang="de-DE"/>
              <a:t>2019-03-15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92" y="757234"/>
            <a:ext cx="5032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55C91BBE-6AC6-44DC-8E03-07AE8F8939F3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3" r:id="rId2"/>
    <p:sldLayoutId id="2147483744" r:id="rId3"/>
    <p:sldLayoutId id="2147483745" r:id="rId4"/>
    <p:sldLayoutId id="2147483746" r:id="rId5"/>
    <p:sldLayoutId id="2147483749" r:id="rId6"/>
    <p:sldLayoutId id="2147483752" r:id="rId7"/>
    <p:sldLayoutId id="2147483755" r:id="rId8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i="0" kern="1200">
          <a:solidFill>
            <a:srgbClr val="595959"/>
          </a:solidFill>
          <a:latin typeface="Ubuntu Condensed" panose="020B0506030602030204" pitchFamily="34" charset="0"/>
          <a:ea typeface="ＭＳ Ｐゴシック" charset="0"/>
          <a:cs typeface="Ubuntu Condensed" panose="020B050603060203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200" rtl="0" eaLnBrk="1" fontAlgn="base" hangingPunct="1">
        <a:spcBef>
          <a:spcPct val="20000"/>
        </a:spcBef>
        <a:spcAft>
          <a:spcPct val="0"/>
        </a:spcAft>
        <a:buClr>
          <a:srgbClr val="F70146"/>
        </a:buClr>
        <a:buFont typeface="Wingdings" pitchFamily="2" charset="2"/>
        <a:buChar char="§"/>
        <a:defRPr sz="2600" kern="1200">
          <a:solidFill>
            <a:srgbClr val="595959"/>
          </a:solidFill>
          <a:latin typeface="Ubuntu" panose="020B0504030602030204" pitchFamily="34" charset="0"/>
          <a:ea typeface="ＭＳ Ｐゴシック" charset="0"/>
          <a:cs typeface="Ubuntu" panose="020B0504030602030204" pitchFamily="34" charset="0"/>
        </a:defRPr>
      </a:lvl1pPr>
      <a:lvl2pPr marL="719138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Font typeface="Wingdings" pitchFamily="-107" charset="2"/>
        <a:buChar char="§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2pPr>
      <a:lvl3pPr marL="11684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Font typeface="Wingdings" pitchFamily="-107" charset="2"/>
        <a:buChar char="§"/>
        <a:defRPr sz="2400" b="0" i="1" kern="120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-107" charset="2"/>
        <a:buChar char="§"/>
        <a:defRPr sz="2000" b="0" kern="1200">
          <a:solidFill>
            <a:srgbClr val="002060"/>
          </a:solidFill>
          <a:latin typeface="Ubuntu" panose="020B0504030602030204" pitchFamily="34" charset="0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 pitchFamily="-107" charset="0"/>
        <a:buChar char="-"/>
        <a:defRPr sz="2000" kern="1200" baseline="0">
          <a:solidFill>
            <a:srgbClr val="595959"/>
          </a:solidFill>
          <a:latin typeface="Ubuntu" panose="020B0504030602030204" pitchFamily="34" charset="0"/>
          <a:ea typeface="ＭＳ Ｐゴシック" charset="0"/>
          <a:cs typeface="+mn-cs"/>
        </a:defRPr>
      </a:lvl5pPr>
      <a:lvl6pPr marL="2286000" indent="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b="1" dirty="0"/>
              <a:t>Automata Learning for Symbolic Execution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2020-08-11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Masoud Ebrahimi &lt;</a:t>
            </a:r>
            <a:r>
              <a:rPr lang="en-US" dirty="0" err="1"/>
              <a:t>masoud.ebrahimi@iaik.tugraz.at</a:t>
            </a:r>
            <a:r>
              <a:rPr lang="en-US" dirty="0"/>
              <a:t>&gt;</a:t>
            </a:r>
          </a:p>
          <a:p>
            <a:r>
              <a:rPr lang="en-US" dirty="0"/>
              <a:t>Institute for Applied Information Processing and Communications</a:t>
            </a:r>
          </a:p>
          <a:p>
            <a:r>
              <a:rPr lang="en-US" dirty="0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101636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34C6-7094-A443-A2ED-F7590BF5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30AD2-9AAC-2748-9E83-35B17DB859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C9754-12C0-3A44-8167-04BF09A3C8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54945-E3D4-5140-BDDD-AF40A3E14A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5813E4E8-99D0-9545-9550-40161E429045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2227401"/>
              </a:xfrm>
            </p:spPr>
            <p:txBody>
              <a:bodyPr/>
              <a:lstStyle/>
              <a:p>
                <a:r>
                  <a:rPr lang="en-US" dirty="0"/>
                  <a:t>Unconditional Branches</a:t>
                </a:r>
              </a:p>
              <a:p>
                <a:pPr lvl="1"/>
                <a:r>
                  <a:rPr lang="en-US" dirty="0"/>
                  <a:t>Update PC to the destinations of branch</a:t>
                </a:r>
              </a:p>
              <a:p>
                <a:r>
                  <a:rPr lang="en-US" dirty="0"/>
                  <a:t>Conditional Branches</a:t>
                </a:r>
              </a:p>
              <a:p>
                <a:pPr lvl="1"/>
                <a:r>
                  <a:rPr lang="en-US" dirty="0"/>
                  <a:t>Fork the execution state for alternative path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PC of each branch’s state accordingly</a:t>
                </a:r>
              </a:p>
            </p:txBody>
          </p:sp>
        </mc:Choice>
        <mc:Fallback xmlns="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5813E4E8-99D0-9545-9550-40161E429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2227401"/>
              </a:xfrm>
              <a:blipFill>
                <a:blip r:embed="rId2"/>
                <a:stretch>
                  <a:fillRect l="-2157" t="-454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FAC171A3-39D6-4E49-9889-F53B66F68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4" t="13057" r="13722" b="76281"/>
          <a:stretch/>
        </p:blipFill>
        <p:spPr>
          <a:xfrm>
            <a:off x="127000" y="3746499"/>
            <a:ext cx="8823326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2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18DE-261F-6048-ADCB-FA556482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Tree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CB1C5-C1DC-CE43-9E3B-DF7469CFB7C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1D903-B58D-F442-91B0-F61F19AFC1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AB723-053A-314F-A34A-4E5BBF4AB85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87499C-2A9E-BB44-A88B-40C708ECC3B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12571" t="12818" r="12870" b="59768"/>
          <a:stretch/>
        </p:blipFill>
        <p:spPr>
          <a:xfrm>
            <a:off x="8792" y="1122359"/>
            <a:ext cx="9175979" cy="5292729"/>
          </a:xfrm>
        </p:spPr>
      </p:pic>
    </p:spTree>
    <p:extLst>
      <p:ext uri="{BB962C8B-B14F-4D97-AF65-F5344CB8AC3E}">
        <p14:creationId xmlns:p14="http://schemas.microsoft.com/office/powerpoint/2010/main" val="7897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4C4-386B-EB4C-9EC5-77A91DC7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Memory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2918D-FEE4-7944-A52E-5A431274A0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8C1CD-B4D3-3143-858F-860E60B1BC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C0FD1-B7D9-7D42-A0C3-B45A1C93C0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DBB86E-4E9E-824E-A1ED-0FD7B7B23F5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/>
          <a:srcRect l="32915" t="13496" r="33310" b="78665"/>
          <a:stretch/>
        </p:blipFill>
        <p:spPr>
          <a:xfrm>
            <a:off x="720725" y="1303334"/>
            <a:ext cx="4956175" cy="1627637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D40A52F-F201-8744-8205-39517AEA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9" t="25316" r="13253" b="57403"/>
          <a:stretch/>
        </p:blipFill>
        <p:spPr bwMode="auto">
          <a:xfrm>
            <a:off x="88264" y="2930971"/>
            <a:ext cx="9055736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4C4-386B-EB4C-9EC5-77A91DC7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Fully Symbolic Memory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2918D-FEE4-7944-A52E-5A431274A0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8C1CD-B4D3-3143-858F-860E60B1BC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C0FD1-B7D9-7D42-A0C3-B45A1C93C0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D40A52F-F201-8744-8205-39517AEA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94" t="13686" r="21400" b="70714"/>
          <a:stretch/>
        </p:blipFill>
        <p:spPr bwMode="auto">
          <a:xfrm>
            <a:off x="84992" y="2851348"/>
            <a:ext cx="9000638" cy="351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DBB86E-4E9E-824E-A1ED-0FD7B7B23F5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4"/>
          <a:srcRect l="32915" t="13496" r="33310" b="78665"/>
          <a:stretch/>
        </p:blipFill>
        <p:spPr>
          <a:xfrm>
            <a:off x="720725" y="1303334"/>
            <a:ext cx="4956175" cy="1627637"/>
          </a:xfrm>
        </p:spPr>
      </p:pic>
    </p:spTree>
    <p:extLst>
      <p:ext uri="{BB962C8B-B14F-4D97-AF65-F5344CB8AC3E}">
        <p14:creationId xmlns:p14="http://schemas.microsoft.com/office/powerpoint/2010/main" val="330169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DDFF-9CEE-DF42-B34D-BDDC3E03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Compute Symbolic Execution Tree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13704-2949-4C49-B30A-90664806822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4B08-5B3F-664C-BCEF-3F8A4585521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86564-B583-6E49-9E02-45BA3AD2141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EB8A7F-C2BB-B044-B0CE-757F153ED4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99267"/>
            <a:ext cx="4448175" cy="3646488"/>
          </a:xfrm>
        </p:spPr>
        <p:txBody>
          <a:bodyPr/>
          <a:lstStyle/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 </a:t>
            </a:r>
          </a:p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x,y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scanf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1800" dirty="0">
                <a:solidFill>
                  <a:srgbClr val="BA212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"%d"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&amp;x); 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scanf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1800" dirty="0">
                <a:solidFill>
                  <a:srgbClr val="BA212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"%d"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&amp;y);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z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f(x, y)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978121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assert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false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&amp;&amp; </a:t>
            </a:r>
            <a:r>
              <a:rPr lang="en-US" altLang="en-US" sz="1800" dirty="0">
                <a:solidFill>
                  <a:srgbClr val="BA212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"OK"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assert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false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&amp;&amp; </a:t>
            </a:r>
            <a:r>
              <a:rPr lang="en-US" altLang="en-US" sz="1800" dirty="0">
                <a:solidFill>
                  <a:srgbClr val="BA212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“NO"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marL="34290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0;}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33AC4A-4BE9-F244-A62E-40131A5485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410200" y="1399267"/>
            <a:ext cx="3539400" cy="1358900"/>
          </a:xfrm>
        </p:spPr>
        <p:txBody>
          <a:bodyPr/>
          <a:lstStyle/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US" altLang="en-US" sz="1800" dirty="0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b){</a:t>
            </a:r>
          </a:p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a*</a:t>
            </a:r>
            <a:r>
              <a:rPr lang="en-US" altLang="en-US" sz="180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a+b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*b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en-US" sz="1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= a*b+1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342900" lvl="0" indent="-342900" defTabSz="914400" eaLnBrk="0" hangingPunct="0">
              <a:spcBef>
                <a:spcPct val="3000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en-US" sz="18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altLang="en-US" sz="1800" dirty="0" err="1">
                <a:solidFill>
                  <a:srgbClr val="B0004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)(n/d);}</a:t>
            </a:r>
            <a:endParaRPr lang="en-US" altLang="en-US" sz="1800" dirty="0">
              <a:solidFill>
                <a:prstClr val="black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Automata Learning for Symbolic Execution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268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156245E-68E5-5F4E-B7AA-706B6CB1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Petit FAT File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AE508-39CE-F448-9118-64202BEF30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2813D-C6F8-1541-BD89-A585C449E4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B048-D979-7947-AEAB-D8B49B94685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441CEC-A748-E146-9C84-71109FAF120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4" y="1303333"/>
            <a:ext cx="8347971" cy="1429109"/>
          </a:xfrm>
        </p:spPr>
        <p:txBody>
          <a:bodyPr/>
          <a:lstStyle/>
          <a:p>
            <a:r>
              <a:rPr lang="en-US" dirty="0"/>
              <a:t>Symbolic Execution of File System &amp; Disk Controller?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rgbClr val="FF0000"/>
                </a:solidFill>
              </a:rPr>
              <a:t>disk content </a:t>
            </a:r>
            <a:r>
              <a:rPr lang="en-US" dirty="0"/>
              <a:t>triggers a </a:t>
            </a:r>
            <a:r>
              <a:rPr lang="en-US" dirty="0">
                <a:solidFill>
                  <a:srgbClr val="FF0000"/>
                </a:solidFill>
              </a:rPr>
              <a:t>bug</a:t>
            </a:r>
            <a:r>
              <a:rPr lang="en-US" dirty="0"/>
              <a:t> in the File System?</a:t>
            </a:r>
          </a:p>
          <a:p>
            <a:pPr lvl="1"/>
            <a:r>
              <a:rPr lang="en-US" dirty="0"/>
              <a:t>What if a </a:t>
            </a:r>
            <a:r>
              <a:rPr lang="en-US" dirty="0">
                <a:solidFill>
                  <a:srgbClr val="FF0000"/>
                </a:solidFill>
              </a:rPr>
              <a:t>malicious</a:t>
            </a:r>
            <a:r>
              <a:rPr lang="en-US" dirty="0"/>
              <a:t> SD-Card controller knows this bug?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A5C50E-E8B1-A04D-A10B-BBF53A896641}"/>
              </a:ext>
            </a:extLst>
          </p:cNvPr>
          <p:cNvGrpSpPr/>
          <p:nvPr/>
        </p:nvGrpSpPr>
        <p:grpSpPr>
          <a:xfrm>
            <a:off x="1184851" y="3108078"/>
            <a:ext cx="7085075" cy="2737730"/>
            <a:chOff x="4862810" y="5491250"/>
            <a:chExt cx="7085075" cy="27377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FBC775-1031-1942-A787-9586CE401796}"/>
                </a:ext>
              </a:extLst>
            </p:cNvPr>
            <p:cNvSpPr/>
            <p:nvPr/>
          </p:nvSpPr>
          <p:spPr>
            <a:xfrm>
              <a:off x="4862810" y="7160869"/>
              <a:ext cx="4625250" cy="8420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endParaRPr lang="en-US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321C7A-D927-2249-BC30-C5A20D5DC853}"/>
                </a:ext>
              </a:extLst>
            </p:cNvPr>
            <p:cNvSpPr/>
            <p:nvPr/>
          </p:nvSpPr>
          <p:spPr>
            <a:xfrm>
              <a:off x="4862810" y="5767146"/>
              <a:ext cx="4625250" cy="8420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endParaRPr lang="en-US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D47149-76F2-3447-8C65-EEBA5948D8D5}"/>
                </a:ext>
              </a:extLst>
            </p:cNvPr>
            <p:cNvSpPr/>
            <p:nvPr/>
          </p:nvSpPr>
          <p:spPr>
            <a:xfrm>
              <a:off x="7483122" y="5950963"/>
              <a:ext cx="1828800" cy="45720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SDC Controller</a:t>
              </a:r>
              <a:endParaRPr lang="en-US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7B74D4-292C-3D48-934B-7EC26C36E21C}"/>
                </a:ext>
              </a:extLst>
            </p:cNvPr>
            <p:cNvSpPr/>
            <p:nvPr/>
          </p:nvSpPr>
          <p:spPr>
            <a:xfrm>
              <a:off x="5019120" y="5950963"/>
              <a:ext cx="1828800" cy="45720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cap="small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Petit </a:t>
              </a:r>
              <a:r>
                <a:rPr lang="en-US" cap="small" dirty="0" err="1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FatFs</a:t>
              </a:r>
              <a:endParaRPr lang="en-US" cap="small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2A9E63-8E0E-9948-B39A-961541B02EBF}"/>
                </a:ext>
              </a:extLst>
            </p:cNvPr>
            <p:cNvSpPr/>
            <p:nvPr/>
          </p:nvSpPr>
          <p:spPr>
            <a:xfrm>
              <a:off x="5019120" y="7384809"/>
              <a:ext cx="1828800" cy="45720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cap="small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Petit </a:t>
              </a:r>
              <a:r>
                <a:rPr lang="en-US" cap="small" dirty="0" err="1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FatFs</a:t>
              </a:r>
              <a:endParaRPr lang="en-US" cap="small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704D9-EFE7-5246-9FE9-4F0B9DAFD4E3}"/>
                </a:ext>
              </a:extLst>
            </p:cNvPr>
            <p:cNvSpPr/>
            <p:nvPr/>
          </p:nvSpPr>
          <p:spPr>
            <a:xfrm>
              <a:off x="7483122" y="7384809"/>
              <a:ext cx="1828800" cy="45720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FSM</a:t>
              </a:r>
              <a:endParaRPr lang="en-US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6084FB-F02B-764E-B930-1593F3B19E08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>
              <a:off x="8397522" y="6408163"/>
              <a:ext cx="0" cy="976646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lowchart: Multidocument 20">
              <a:extLst>
                <a:ext uri="{FF2B5EF4-FFF2-40B4-BE49-F238E27FC236}">
                  <a16:creationId xmlns:a16="http://schemas.microsoft.com/office/drawing/2014/main" id="{D4944A79-749C-954C-B097-35EBDA2436E8}"/>
                </a:ext>
              </a:extLst>
            </p:cNvPr>
            <p:cNvSpPr/>
            <p:nvPr/>
          </p:nvSpPr>
          <p:spPr>
            <a:xfrm>
              <a:off x="10471231" y="6400657"/>
              <a:ext cx="1476654" cy="842082"/>
            </a:xfrm>
            <a:prstGeom prst="flowChartMultidocumen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effectLst/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Test Cases</a:t>
              </a:r>
            </a:p>
          </p:txBody>
        </p:sp>
        <p:cxnSp>
          <p:nvCxnSpPr>
            <p:cNvPr id="19" name="Straight Arrow Connector 20">
              <a:extLst>
                <a:ext uri="{FF2B5EF4-FFF2-40B4-BE49-F238E27FC236}">
                  <a16:creationId xmlns:a16="http://schemas.microsoft.com/office/drawing/2014/main" id="{F391FAEC-B698-6246-9DB1-0A72722280A7}"/>
                </a:ext>
              </a:extLst>
            </p:cNvPr>
            <p:cNvCxnSpPr>
              <a:cxnSpLocks/>
              <a:stCxn id="11" idx="3"/>
              <a:endCxn id="18" idx="2"/>
            </p:cNvCxnSpPr>
            <p:nvPr/>
          </p:nvCxnSpPr>
          <p:spPr>
            <a:xfrm flipV="1">
              <a:off x="9488060" y="7210849"/>
              <a:ext cx="1618816" cy="371061"/>
            </a:xfrm>
            <a:prstGeom prst="bentConnector2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20">
              <a:extLst>
                <a:ext uri="{FF2B5EF4-FFF2-40B4-BE49-F238E27FC236}">
                  <a16:creationId xmlns:a16="http://schemas.microsoft.com/office/drawing/2014/main" id="{0C7F6908-03C1-614E-BCFC-9B6A3C1799AE}"/>
                </a:ext>
              </a:extLst>
            </p:cNvPr>
            <p:cNvCxnSpPr>
              <a:cxnSpLocks/>
              <a:stCxn id="18" idx="0"/>
              <a:endCxn id="12" idx="3"/>
            </p:cNvCxnSpPr>
            <p:nvPr/>
          </p:nvCxnSpPr>
          <p:spPr>
            <a:xfrm rot="16200000" flipV="1">
              <a:off x="10293368" y="5382879"/>
              <a:ext cx="212470" cy="1823086"/>
            </a:xfrm>
            <a:prstGeom prst="bentConnector2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DEEAC2-40FB-4846-918E-A6CEB46ACCB0}"/>
                </a:ext>
              </a:extLst>
            </p:cNvPr>
            <p:cNvSpPr txBox="1"/>
            <p:nvPr/>
          </p:nvSpPr>
          <p:spPr>
            <a:xfrm>
              <a:off x="9947626" y="7572390"/>
              <a:ext cx="9393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Symbolic</a:t>
              </a:r>
              <a:br>
                <a:rPr kumimoji="0" lang="en-US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</a:br>
              <a:r>
                <a:rPr kumimoji="0" lang="en-US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Execution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C65F21-5EA9-7C49-A46B-AFD4F2EEAD29}"/>
                </a:ext>
              </a:extLst>
            </p:cNvPr>
            <p:cNvSpPr txBox="1"/>
            <p:nvPr/>
          </p:nvSpPr>
          <p:spPr>
            <a:xfrm>
              <a:off x="9971967" y="5491250"/>
              <a:ext cx="8562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rPr>
                <a:t>Software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Ubuntu Condensed" panose="020B0506030602030204" pitchFamily="34" charset="0"/>
                </a:rPr>
                <a:t>Testing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sym typeface="Helvetica Light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466D8B-684F-3449-8C3E-25CDF25F0D7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933520" y="6408163"/>
              <a:ext cx="0" cy="976646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6789F7-8046-F04C-B4B6-94BACBBAE546}"/>
                </a:ext>
              </a:extLst>
            </p:cNvPr>
            <p:cNvSpPr txBox="1"/>
            <p:nvPr/>
          </p:nvSpPr>
          <p:spPr>
            <a:xfrm>
              <a:off x="8645477" y="6643371"/>
              <a:ext cx="5823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rPr>
                <a:t>Learn</a:t>
              </a:r>
            </a:p>
          </p:txBody>
        </p:sp>
        <p:cxnSp>
          <p:nvCxnSpPr>
            <p:cNvPr id="25" name="Straight Arrow Connector 18">
              <a:extLst>
                <a:ext uri="{FF2B5EF4-FFF2-40B4-BE49-F238E27FC236}">
                  <a16:creationId xmlns:a16="http://schemas.microsoft.com/office/drawing/2014/main" id="{FC90905D-42CA-6C49-9ACE-2303AA05C39F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6847920" y="6179563"/>
              <a:ext cx="6352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8">
              <a:extLst>
                <a:ext uri="{FF2B5EF4-FFF2-40B4-BE49-F238E27FC236}">
                  <a16:creationId xmlns:a16="http://schemas.microsoft.com/office/drawing/2014/main" id="{CC0EB371-EEEC-0643-AE6C-679CDA103DD4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6847920" y="7613409"/>
              <a:ext cx="6352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55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88E1-692E-5D42-A571-204F6A93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Petit FAT File System </a:t>
            </a:r>
            <a:r>
              <a:rPr lang="en-US" baseline="30000" dirty="0"/>
              <a:t>contd.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54252-8970-5643-B147-F95AE8B203A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4AFC9-CEF6-654B-B3A8-D5A015C497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0C974-242A-8447-A7B2-013C28715D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FCF89-C138-4B42-8C55-C031B1B1AFF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794869"/>
          </a:xfrm>
        </p:spPr>
        <p:txBody>
          <a:bodyPr/>
          <a:lstStyle/>
          <a:p>
            <a:r>
              <a:rPr lang="en-US" dirty="0"/>
              <a:t>Petit Fat File System</a:t>
            </a:r>
          </a:p>
          <a:p>
            <a:pPr lvl="1"/>
            <a:r>
              <a:rPr lang="en-US" dirty="0"/>
              <a:t>Lightweight</a:t>
            </a:r>
          </a:p>
          <a:p>
            <a:pPr lvl="1"/>
            <a:r>
              <a:rPr lang="en-US" dirty="0"/>
              <a:t>Popular</a:t>
            </a:r>
          </a:p>
          <a:p>
            <a:pPr lvl="1"/>
            <a:r>
              <a:rPr lang="en-US" dirty="0"/>
              <a:t>Poorly tested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DE67C4-2DAD-D74B-8B97-8ED79DE91145}"/>
              </a:ext>
            </a:extLst>
          </p:cNvPr>
          <p:cNvGrpSpPr/>
          <p:nvPr/>
        </p:nvGrpSpPr>
        <p:grpSpPr>
          <a:xfrm>
            <a:off x="512031" y="3681170"/>
            <a:ext cx="8147876" cy="2464475"/>
            <a:chOff x="785100" y="5498493"/>
            <a:chExt cx="8147876" cy="24644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DF847B-BA26-A440-BC4F-A011ECE293B1}"/>
                </a:ext>
              </a:extLst>
            </p:cNvPr>
            <p:cNvSpPr txBox="1"/>
            <p:nvPr/>
          </p:nvSpPr>
          <p:spPr>
            <a:xfrm>
              <a:off x="785100" y="5498493"/>
              <a:ext cx="8147876" cy="2180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buf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[BPB_SecPerClus-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];            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Number of sectors per cluster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n_rootdir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LD_WORD(buf+BPB_RootEntCnt-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</a:t>
              </a:r>
              <a:r>
                <a:rPr lang="en-US" sz="1100" dirty="0" err="1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Nmuber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of root directory entries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LD_WORD(buf+BPB_TotSec16-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               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Number of sectors on the file system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(!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LD_DWORD(buf+BPB_TotSec32-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mclst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             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Last cluster# + 1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- LD_WORD(buf+BPB_RsvdSecCnt-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-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- 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n_rootdir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/ 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16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) / 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+ 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n_fatent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(CLUST)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mclst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900193-5AC1-4549-A706-80A1EAA7391F}"/>
                </a:ext>
              </a:extLst>
            </p:cNvPr>
            <p:cNvSpPr txBox="1"/>
            <p:nvPr/>
          </p:nvSpPr>
          <p:spPr>
            <a:xfrm>
              <a:off x="1658931" y="7691099"/>
              <a:ext cx="6899325" cy="271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Actual </a:t>
              </a:r>
              <a:r>
                <a:rPr lang="en-US" sz="1100" b="1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ode-snippet from </a:t>
              </a:r>
              <a:r>
                <a:rPr kumimoji="0" lang="en-US" sz="11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PetitFatFile</a:t>
              </a: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 System </a:t>
              </a:r>
              <a:r>
                <a:rPr lang="en-US" sz="1100" b="1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(Release date June 10, 2014)</a:t>
              </a:r>
              <a:endParaRPr kumimoji="0" 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42F57-6C26-BB4C-88DD-B12C9E62C0E6}"/>
              </a:ext>
            </a:extLst>
          </p:cNvPr>
          <p:cNvGrpSpPr/>
          <p:nvPr/>
        </p:nvGrpSpPr>
        <p:grpSpPr>
          <a:xfrm>
            <a:off x="487900" y="3370238"/>
            <a:ext cx="3298792" cy="696246"/>
            <a:chOff x="1394884" y="1158643"/>
            <a:chExt cx="3298792" cy="6962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26C560-1758-BC4D-827A-DD44F8C413BF}"/>
                </a:ext>
              </a:extLst>
            </p:cNvPr>
            <p:cNvSpPr txBox="1"/>
            <p:nvPr/>
          </p:nvSpPr>
          <p:spPr>
            <a:xfrm>
              <a:off x="2982180" y="1158643"/>
              <a:ext cx="171149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unsigned char</a:t>
              </a:r>
              <a:endParaRPr kumimoji="0" lang="en-US" sz="16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A289-EC22-6549-8D83-8C4C68301C2C}"/>
                </a:ext>
              </a:extLst>
            </p:cNvPr>
            <p:cNvSpPr/>
            <p:nvPr/>
          </p:nvSpPr>
          <p:spPr>
            <a:xfrm>
              <a:off x="1394884" y="1536853"/>
              <a:ext cx="897962" cy="318036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12700">
              <a:solidFill>
                <a:srgbClr val="E61D4A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  <p:cxnSp>
          <p:nvCxnSpPr>
            <p:cNvPr id="24" name="Straight Arrow Connector 10">
              <a:extLst>
                <a:ext uri="{FF2B5EF4-FFF2-40B4-BE49-F238E27FC236}">
                  <a16:creationId xmlns:a16="http://schemas.microsoft.com/office/drawing/2014/main" id="{D06AD02E-27F2-5F46-A0FC-022D4A0EE275}"/>
                </a:ext>
              </a:extLst>
            </p:cNvPr>
            <p:cNvCxnSpPr>
              <a:cxnSpLocks/>
              <a:stCxn id="23" idx="0"/>
              <a:endCxn id="22" idx="1"/>
            </p:cNvCxnSpPr>
            <p:nvPr/>
          </p:nvCxnSpPr>
          <p:spPr>
            <a:xfrm rot="5400000" flipH="1" flipV="1">
              <a:off x="2311121" y="865795"/>
              <a:ext cx="203803" cy="1138315"/>
            </a:xfrm>
            <a:prstGeom prst="bentConnector2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8738C9B-104B-4645-BD68-D4BCAE1C91D1}"/>
              </a:ext>
            </a:extLst>
          </p:cNvPr>
          <p:cNvSpPr/>
          <p:nvPr/>
        </p:nvSpPr>
        <p:spPr>
          <a:xfrm>
            <a:off x="995932" y="5262001"/>
            <a:ext cx="1467569" cy="318036"/>
          </a:xfrm>
          <a:prstGeom prst="rect">
            <a:avLst/>
          </a:prstGeom>
          <a:solidFill>
            <a:srgbClr val="FF0000">
              <a:alpha val="10196"/>
            </a:srgbClr>
          </a:solidFill>
          <a:ln w="12700" cap="flat">
            <a:solidFill>
              <a:srgbClr val="E61D4A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AFF64-9B1F-E74D-AD95-1195395AADFC}"/>
              </a:ext>
            </a:extLst>
          </p:cNvPr>
          <p:cNvSpPr txBox="1"/>
          <p:nvPr/>
        </p:nvSpPr>
        <p:spPr>
          <a:xfrm>
            <a:off x="5624079" y="4790745"/>
            <a:ext cx="351992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Potential </a:t>
            </a:r>
            <a:b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Overflow!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Ubuntu Condensed" panose="020B0506030602030204" pitchFamily="34" charset="0"/>
              <a:ea typeface="Menlo" panose="020B0609030804020204" pitchFamily="49" charset="0"/>
              <a:cs typeface="Menlo" panose="020B0609030804020204" pitchFamily="49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5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88E1-692E-5D42-A571-204F6A93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Petit FAT File System </a:t>
            </a:r>
            <a:r>
              <a:rPr lang="en-US" baseline="30000" dirty="0"/>
              <a:t>contd.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54252-8970-5643-B147-F95AE8B203A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4AFC9-CEF6-654B-B3A8-D5A015C497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0C974-242A-8447-A7B2-013C28715D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FCF89-C138-4B42-8C55-C031B1B1AFF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794869"/>
          </a:xfrm>
        </p:spPr>
        <p:txBody>
          <a:bodyPr/>
          <a:lstStyle/>
          <a:p>
            <a:r>
              <a:rPr lang="en-US" dirty="0"/>
              <a:t>Petit Fat File System</a:t>
            </a:r>
          </a:p>
          <a:p>
            <a:pPr lvl="1"/>
            <a:r>
              <a:rPr lang="en-US" dirty="0"/>
              <a:t>Lightweight</a:t>
            </a:r>
          </a:p>
          <a:p>
            <a:pPr lvl="1"/>
            <a:r>
              <a:rPr lang="en-US" dirty="0"/>
              <a:t>Popular</a:t>
            </a:r>
          </a:p>
          <a:p>
            <a:pPr lvl="1"/>
            <a:r>
              <a:rPr lang="en-US" dirty="0"/>
              <a:t>Poorly tested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DE67C4-2DAD-D74B-8B97-8ED79DE91145}"/>
              </a:ext>
            </a:extLst>
          </p:cNvPr>
          <p:cNvGrpSpPr/>
          <p:nvPr/>
        </p:nvGrpSpPr>
        <p:grpSpPr>
          <a:xfrm>
            <a:off x="512031" y="3681170"/>
            <a:ext cx="8147876" cy="2464475"/>
            <a:chOff x="785100" y="5498493"/>
            <a:chExt cx="8147876" cy="24644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DF847B-BA26-A440-BC4F-A011ECE293B1}"/>
                </a:ext>
              </a:extLst>
            </p:cNvPr>
            <p:cNvSpPr txBox="1"/>
            <p:nvPr/>
          </p:nvSpPr>
          <p:spPr>
            <a:xfrm>
              <a:off x="785100" y="5498493"/>
              <a:ext cx="8147876" cy="2180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buf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[BPB_SecPerClus-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];            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Number of sectors per cluster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n_rootdir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LD_WORD(buf+BPB_RootEntCnt-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</a:t>
              </a:r>
              <a:r>
                <a:rPr lang="en-US" sz="1100" dirty="0" err="1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Nmuber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of root directory entries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LD_WORD(buf+BPB_TotSec16-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               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Number of sectors on the file system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(!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LD_DWORD(buf+BPB_TotSec32-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mclst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tsect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                  </a:t>
              </a:r>
              <a:r>
                <a:rPr lang="en-US" sz="1100" dirty="0">
                  <a:solidFill>
                    <a:srgbClr val="008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/* Last cluster# + 1 */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- LD_WORD(buf+BPB_RsvdSecCnt-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- 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- 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n_rootdir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/ 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16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    ) / 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csize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+ </a:t>
              </a:r>
              <a:r>
                <a:rPr lang="en-US" sz="1100" dirty="0">
                  <a:solidFill>
                    <a:srgbClr val="09885A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l">
                <a:lnSpc>
                  <a:spcPct val="150000"/>
                </a:lnSpc>
                <a:spcAft>
                  <a:spcPts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fs-&gt;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n_fatent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(CLUST)</a:t>
              </a:r>
              <a:r>
                <a:rPr lang="en-US" sz="1100" dirty="0" err="1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mclst</a:t>
              </a:r>
              <a:r>
                <a:rPr lang="en-US" sz="11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900193-5AC1-4549-A706-80A1EAA7391F}"/>
                </a:ext>
              </a:extLst>
            </p:cNvPr>
            <p:cNvSpPr txBox="1"/>
            <p:nvPr/>
          </p:nvSpPr>
          <p:spPr>
            <a:xfrm>
              <a:off x="1658931" y="7691099"/>
              <a:ext cx="6899325" cy="271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Actual </a:t>
              </a:r>
              <a:r>
                <a:rPr lang="en-US" sz="1100" b="1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ode-snippet from </a:t>
              </a:r>
              <a:r>
                <a:rPr kumimoji="0" lang="en-US" sz="11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PetitFatFile</a:t>
              </a: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Light"/>
                </a:rPr>
                <a:t> System </a:t>
              </a:r>
              <a:r>
                <a:rPr lang="en-US" sz="1100" b="1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(Release date June 10, 2014)</a:t>
              </a:r>
              <a:endParaRPr kumimoji="0" 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42F57-6C26-BB4C-88DD-B12C9E62C0E6}"/>
              </a:ext>
            </a:extLst>
          </p:cNvPr>
          <p:cNvGrpSpPr/>
          <p:nvPr/>
        </p:nvGrpSpPr>
        <p:grpSpPr>
          <a:xfrm>
            <a:off x="487900" y="3370238"/>
            <a:ext cx="3298792" cy="696246"/>
            <a:chOff x="1394884" y="1158643"/>
            <a:chExt cx="3298792" cy="6962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26C560-1758-BC4D-827A-DD44F8C413BF}"/>
                </a:ext>
              </a:extLst>
            </p:cNvPr>
            <p:cNvSpPr txBox="1"/>
            <p:nvPr/>
          </p:nvSpPr>
          <p:spPr>
            <a:xfrm>
              <a:off x="2982180" y="1158643"/>
              <a:ext cx="171149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unsigned char</a:t>
              </a:r>
              <a:endParaRPr kumimoji="0" lang="en-US" sz="16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A289-EC22-6549-8D83-8C4C68301C2C}"/>
                </a:ext>
              </a:extLst>
            </p:cNvPr>
            <p:cNvSpPr/>
            <p:nvPr/>
          </p:nvSpPr>
          <p:spPr>
            <a:xfrm>
              <a:off x="1394884" y="1536853"/>
              <a:ext cx="897962" cy="318036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12700">
              <a:solidFill>
                <a:srgbClr val="E61D4A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Light"/>
              </a:endParaRPr>
            </a:p>
          </p:txBody>
        </p:sp>
        <p:cxnSp>
          <p:nvCxnSpPr>
            <p:cNvPr id="24" name="Straight Arrow Connector 10">
              <a:extLst>
                <a:ext uri="{FF2B5EF4-FFF2-40B4-BE49-F238E27FC236}">
                  <a16:creationId xmlns:a16="http://schemas.microsoft.com/office/drawing/2014/main" id="{D06AD02E-27F2-5F46-A0FC-022D4A0EE275}"/>
                </a:ext>
              </a:extLst>
            </p:cNvPr>
            <p:cNvCxnSpPr>
              <a:cxnSpLocks/>
              <a:stCxn id="23" idx="0"/>
              <a:endCxn id="22" idx="1"/>
            </p:cNvCxnSpPr>
            <p:nvPr/>
          </p:nvCxnSpPr>
          <p:spPr>
            <a:xfrm rot="5400000" flipH="1" flipV="1">
              <a:off x="2311121" y="865795"/>
              <a:ext cx="203803" cy="1138315"/>
            </a:xfrm>
            <a:prstGeom prst="bentConnector2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CAFF64-9B1F-E74D-AD95-1195395AADFC}"/>
              </a:ext>
            </a:extLst>
          </p:cNvPr>
          <p:cNvSpPr txBox="1"/>
          <p:nvPr/>
        </p:nvSpPr>
        <p:spPr>
          <a:xfrm>
            <a:off x="5624079" y="4790745"/>
            <a:ext cx="351992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Potential </a:t>
            </a:r>
            <a:b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b="1" dirty="0" err="1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3200" b="1" dirty="0">
                <a:solidFill>
                  <a:srgbClr val="FF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 by Zero!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Ubuntu Condensed" panose="020B0506030602030204" pitchFamily="34" charset="0"/>
              <a:ea typeface="Menlo" panose="020B0609030804020204" pitchFamily="49" charset="0"/>
              <a:cs typeface="Menlo" panose="020B0609030804020204" pitchFamily="49" charset="0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3811FE-673F-1B48-A2A4-2F4079D5F415}"/>
              </a:ext>
            </a:extLst>
          </p:cNvPr>
          <p:cNvSpPr/>
          <p:nvPr/>
        </p:nvSpPr>
        <p:spPr>
          <a:xfrm>
            <a:off x="464214" y="4778359"/>
            <a:ext cx="5603099" cy="756000"/>
          </a:xfrm>
          <a:prstGeom prst="rect">
            <a:avLst/>
          </a:prstGeom>
          <a:solidFill>
            <a:srgbClr val="FF0000">
              <a:alpha val="10196"/>
            </a:srgbClr>
          </a:solidFill>
          <a:ln w="12700" cap="flat">
            <a:solidFill>
              <a:srgbClr val="E61D4A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63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07A4-8EE5-1941-805C-B02C61F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DC90D-FF25-6A4D-A52A-B78C627BB8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5B604-3568-E74E-BDCC-98E1C22B90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F0CA8-DAE9-5647-B219-FA614CD359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0430-8BA9-A14E-AAC7-DD956BD3E9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8229600" cy="4487866"/>
          </a:xfrm>
        </p:spPr>
        <p:txBody>
          <a:bodyPr/>
          <a:lstStyle/>
          <a:p>
            <a:r>
              <a:rPr lang="en-US" dirty="0"/>
              <a:t>Petit FAT FS calls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black-box</a:t>
            </a:r>
            <a:r>
              <a:rPr lang="en-US" dirty="0"/>
              <a:t> SD-Card controller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combine Symbolic Execution &amp;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black-boxes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impossible</a:t>
            </a:r>
            <a:r>
              <a:rPr lang="en-US" dirty="0"/>
              <a:t> to form path constraints</a:t>
            </a:r>
          </a:p>
          <a:p>
            <a:pPr lvl="1"/>
            <a:r>
              <a:rPr lang="en-US" dirty="0"/>
              <a:t>Manual modeling: </a:t>
            </a:r>
            <a:r>
              <a:rPr lang="en-US" dirty="0">
                <a:solidFill>
                  <a:srgbClr val="FF0000"/>
                </a:solidFill>
              </a:rPr>
              <a:t>error-prone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labor intensive</a:t>
            </a:r>
          </a:p>
          <a:p>
            <a:endParaRPr lang="en-US" dirty="0"/>
          </a:p>
          <a:p>
            <a:r>
              <a:rPr lang="en-US" dirty="0"/>
              <a:t>Concolic execution is </a:t>
            </a:r>
            <a:r>
              <a:rPr lang="en-US" dirty="0">
                <a:solidFill>
                  <a:srgbClr val="FF0000"/>
                </a:solidFill>
              </a:rPr>
              <a:t>ineffective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B39688-4BC4-C841-A241-8CD064D40C7B}"/>
              </a:ext>
            </a:extLst>
          </p:cNvPr>
          <p:cNvGrpSpPr/>
          <p:nvPr/>
        </p:nvGrpSpPr>
        <p:grpSpPr>
          <a:xfrm>
            <a:off x="3294602" y="1984168"/>
            <a:ext cx="2554796" cy="987051"/>
            <a:chOff x="3982120" y="3189702"/>
            <a:chExt cx="3887405" cy="15019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E695EF-B774-6840-A539-C71296F06840}"/>
                </a:ext>
              </a:extLst>
            </p:cNvPr>
            <p:cNvSpPr/>
            <p:nvPr/>
          </p:nvSpPr>
          <p:spPr>
            <a:xfrm>
              <a:off x="3982120" y="3364591"/>
              <a:ext cx="1972816" cy="115212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2000" dirty="0">
                  <a:effectLst/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Petit FAT </a:t>
              </a:r>
              <a:br>
                <a:rPr lang="en-US" sz="2000" dirty="0">
                  <a:effectLst/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</a:br>
              <a:r>
                <a:rPr lang="en-US" sz="2000" dirty="0">
                  <a:effectLst/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File System</a:t>
              </a:r>
              <a:endParaRPr lang="en-US" sz="2000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" name="Straight Arrow Connector 18">
              <a:extLst>
                <a:ext uri="{FF2B5EF4-FFF2-40B4-BE49-F238E27FC236}">
                  <a16:creationId xmlns:a16="http://schemas.microsoft.com/office/drawing/2014/main" id="{447131E0-9F03-DF42-88C8-D3B49161C419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36" y="3580656"/>
              <a:ext cx="855715" cy="1"/>
            </a:xfrm>
            <a:prstGeom prst="straightConnector1">
              <a:avLst/>
            </a:prstGeom>
            <a:ln>
              <a:headEnd type="stealth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5BBC96-93B2-EC43-9104-BD446B5C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0651" y="3189702"/>
              <a:ext cx="1058874" cy="1501907"/>
            </a:xfrm>
            <a:prstGeom prst="rect">
              <a:avLst/>
            </a:prstGeom>
          </p:spPr>
        </p:pic>
        <p:cxnSp>
          <p:nvCxnSpPr>
            <p:cNvPr id="11" name="Straight Arrow Connector 18">
              <a:extLst>
                <a:ext uri="{FF2B5EF4-FFF2-40B4-BE49-F238E27FC236}">
                  <a16:creationId xmlns:a16="http://schemas.microsoft.com/office/drawing/2014/main" id="{D028B98D-EAB7-7440-BE69-77FBF28AF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936" y="4300736"/>
              <a:ext cx="855716" cy="0"/>
            </a:xfrm>
            <a:prstGeom prst="straightConnector1">
              <a:avLst/>
            </a:prstGeom>
            <a:ln>
              <a:headEnd type="stealth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92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D9F2-136D-164C-A3B2-B65A14281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Software model checking is systematic 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9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B97A-0361-D94E-9C3E-5A9CBE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1D95-C87D-1A4C-BE2E-2FA4E616335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0725" y="6596063"/>
            <a:ext cx="3724275" cy="215900"/>
          </a:xfrm>
        </p:spPr>
        <p:txBody>
          <a:bodyPr/>
          <a:lstStyle/>
          <a:p>
            <a:r>
              <a:rPr lang="en-US" dirty="0"/>
              <a:t>2021-08-11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767F0-6218-6349-AF1F-1207299F9D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A7D2-81C1-1D46-8941-0D45E4EF9E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EDE497-3854-0C4D-9754-D34130DE54D0}"/>
              </a:ext>
            </a:extLst>
          </p:cNvPr>
          <p:cNvGrpSpPr/>
          <p:nvPr/>
        </p:nvGrpSpPr>
        <p:grpSpPr>
          <a:xfrm>
            <a:off x="679244" y="1082539"/>
            <a:ext cx="7969903" cy="1428083"/>
            <a:chOff x="1591299" y="1078291"/>
            <a:chExt cx="9595634" cy="142808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DD5ECAC5-B42E-E14B-A504-BE6D1F641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299" y="1269112"/>
              <a:ext cx="4363015" cy="123726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  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padlock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void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    p = </a:t>
              </a:r>
              <a:r>
                <a:rPr lang="en-US" alt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make_symbolic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    if(</a:t>
              </a:r>
              <a:r>
                <a:rPr lang="en-US" altLang="en-US" sz="12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check(p) ) {…} else {…};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63C274-00BD-7E41-9499-6E32E724CAF8}"/>
                </a:ext>
              </a:extLst>
            </p:cNvPr>
            <p:cNvSpPr/>
            <p:nvPr/>
          </p:nvSpPr>
          <p:spPr>
            <a:xfrm>
              <a:off x="6654973" y="1078291"/>
              <a:ext cx="453196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  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int*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p) {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7    </a:t>
              </a:r>
              <a:r>
                <a:rPr lang="en-US" altLang="en-US" sz="12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]==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&amp;&amp;p[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]==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&amp;&amp;p[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]==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8  }</a:t>
              </a:r>
              <a:endParaRPr lang="en-US" alt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1B67C3-27E0-B443-8414-C092EFCD5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12199"/>
              </p:ext>
            </p:extLst>
          </p:nvPr>
        </p:nvGraphicFramePr>
        <p:xfrm>
          <a:off x="3055072" y="2613497"/>
          <a:ext cx="320182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3302395338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311877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  <a:endParaRPr lang="en-US" sz="1200" b="1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 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int</a:t>
                      </a:r>
                      <a:r>
                        <a:rPr kumimoji="0" lang="en-US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p[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</a:t>
                      </a:r>
                      <a:r>
                        <a:rPr kumimoji="0" lang="en-US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6609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5902114-2829-4A4E-A870-86EB9FE42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469091"/>
                  </p:ext>
                </p:extLst>
              </p:nvPr>
            </p:nvGraphicFramePr>
            <p:xfrm>
              <a:off x="3136002" y="3157115"/>
              <a:ext cx="3516457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3162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243295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3. </a:t>
                          </a:r>
                          <a:r>
                            <a:rPr lang="en-US" altLang="en-US" sz="1100" dirty="0" err="1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make_symbolic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(&amp;p,</a:t>
                          </a:r>
                          <a:r>
                            <a:rPr lang="en-US" altLang="en-US" sz="11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3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*</a:t>
                          </a:r>
                          <a:r>
                            <a:rPr lang="en-US" altLang="en-US" sz="1100" dirty="0" err="1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sizeof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(</a:t>
                          </a:r>
                          <a:r>
                            <a:rPr lang="en-US" altLang="en-US" sz="1100" dirty="0" err="1">
                              <a:solidFill>
                                <a:schemeClr val="accent2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int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)</a:t>
                          </a:r>
                          <a:r>
                            <a:rPr lang="en-US" altLang="en-US" sz="11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);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584200" rtl="0" fontAlgn="auto" latinLnBrk="1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𝑝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={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𝛼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, 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𝛽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, 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𝛾</m:t>
                                </m:r>
                                <m:r>
                                  <a:rPr kumimoji="0" lang="en-US" sz="11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kumimoji="0" lang="en-US" sz="11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  <a:sym typeface="Helvetica Light"/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95106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5902114-2829-4A4E-A870-86EB9FE42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469091"/>
                  </p:ext>
                </p:extLst>
              </p:nvPr>
            </p:nvGraphicFramePr>
            <p:xfrm>
              <a:off x="3136002" y="3157115"/>
              <a:ext cx="3516457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3162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243295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3. </a:t>
                          </a:r>
                          <a:r>
                            <a:rPr lang="en-US" altLang="en-US" sz="1100" dirty="0" err="1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make_symbolic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(&amp;p,</a:t>
                          </a:r>
                          <a:r>
                            <a:rPr lang="en-US" altLang="en-US" sz="11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3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*</a:t>
                          </a:r>
                          <a:r>
                            <a:rPr lang="en-US" altLang="en-US" sz="1100" dirty="0" err="1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sizeof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(</a:t>
                          </a:r>
                          <a:r>
                            <a:rPr lang="en-US" altLang="en-US" sz="1100" dirty="0" err="1">
                              <a:solidFill>
                                <a:schemeClr val="accent2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int</a:t>
                          </a:r>
                          <a:r>
                            <a:rPr lang="en-US" altLang="en-US" sz="11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)</a:t>
                          </a:r>
                          <a:r>
                            <a:rPr lang="en-US" altLang="en-US" sz="11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);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94" t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51069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293452F-E901-EF44-B614-D582CCA82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81877"/>
              </p:ext>
            </p:extLst>
          </p:nvPr>
        </p:nvGraphicFramePr>
        <p:xfrm>
          <a:off x="3136002" y="4031644"/>
          <a:ext cx="352934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308">
                  <a:extLst>
                    <a:ext uri="{9D8B030D-6E8A-4147-A177-3AD203B41FA5}">
                      <a16:colId xmlns:a16="http://schemas.microsoft.com/office/drawing/2014/main" val="3302395338"/>
                    </a:ext>
                  </a:extLst>
                </a:gridCol>
                <a:gridCol w="3272036">
                  <a:extLst>
                    <a:ext uri="{9D8B030D-6E8A-4147-A177-3AD203B41FA5}">
                      <a16:colId xmlns:a16="http://schemas.microsoft.com/office/drawing/2014/main" val="311877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1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7. </a:t>
                      </a:r>
                      <a:r>
                        <a:rPr lang="en-US" altLang="en-US" sz="1100" dirty="0">
                          <a:solidFill>
                            <a:srgbClr val="0000FF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return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(p[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]==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&amp;&amp;p[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]==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&amp;&amp;p[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]==</a:t>
                      </a:r>
                      <a:r>
                        <a:rPr lang="en-US" altLang="en-US" sz="1100" dirty="0">
                          <a:solidFill>
                            <a:srgbClr val="B0004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660909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B052817-29AD-4E49-90A3-F2339A1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6770"/>
              </p:ext>
            </p:extLst>
          </p:nvPr>
        </p:nvGraphicFramePr>
        <p:xfrm>
          <a:off x="3039750" y="4576619"/>
          <a:ext cx="352934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519">
                  <a:extLst>
                    <a:ext uri="{9D8B030D-6E8A-4147-A177-3AD203B41FA5}">
                      <a16:colId xmlns:a16="http://schemas.microsoft.com/office/drawing/2014/main" val="3302395338"/>
                    </a:ext>
                  </a:extLst>
                </a:gridCol>
                <a:gridCol w="3164824">
                  <a:extLst>
                    <a:ext uri="{9D8B030D-6E8A-4147-A177-3AD203B41FA5}">
                      <a16:colId xmlns:a16="http://schemas.microsoft.com/office/drawing/2014/main" val="311877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1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4. </a:t>
                      </a:r>
                      <a:r>
                        <a:rPr lang="en-US" altLang="en-US" sz="1100" dirty="0">
                          <a:solidFill>
                            <a:srgbClr val="0000FF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if( </a:t>
                      </a:r>
                      <a:r>
                        <a:rPr lang="en-US" altLang="en-US" sz="11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check(p)</a:t>
                      </a:r>
                      <a:r>
                        <a:rPr lang="en-US" altLang="en-US" sz="1100" dirty="0">
                          <a:solidFill>
                            <a:srgbClr val="0000FF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)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6609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A5B63F3-2B2F-4543-B4FF-117C7B594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865288"/>
                  </p:ext>
                </p:extLst>
              </p:nvPr>
            </p:nvGraphicFramePr>
            <p:xfrm>
              <a:off x="567796" y="5340412"/>
              <a:ext cx="369417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805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349371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3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en-US" sz="14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4. </a:t>
                          </a:r>
                          <a:r>
                            <a:rPr lang="en-US" altLang="en-US" sz="1400" dirty="0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return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 </a:t>
                          </a:r>
                          <a:r>
                            <a:rPr lang="en-US" altLang="en-US" sz="14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0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;</a:t>
                          </a:r>
                          <a:endParaRPr kumimoji="0" lang="en-US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=1∧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=2∧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8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A5B63F3-2B2F-4543-B4FF-117C7B594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865288"/>
                  </p:ext>
                </p:extLst>
              </p:nvPr>
            </p:nvGraphicFramePr>
            <p:xfrm>
              <a:off x="567796" y="5340412"/>
              <a:ext cx="369417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805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349371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3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en-US" sz="14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4. </a:t>
                          </a:r>
                          <a:r>
                            <a:rPr lang="en-US" altLang="en-US" sz="1400" dirty="0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return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 </a:t>
                          </a:r>
                          <a:r>
                            <a:rPr lang="en-US" altLang="en-US" sz="14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0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;</a:t>
                          </a:r>
                          <a:endParaRPr kumimoji="0" lang="en-US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89" t="-10344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8883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B873AC-223E-7D4C-9CC2-83EB83799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9799784"/>
                  </p:ext>
                </p:extLst>
              </p:nvPr>
            </p:nvGraphicFramePr>
            <p:xfrm>
              <a:off x="5092197" y="5336262"/>
              <a:ext cx="369417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805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349371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F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3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en-US" sz="14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4. </a:t>
                          </a:r>
                          <a:r>
                            <a:rPr lang="en-US" altLang="en-US" sz="1400" dirty="0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return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 </a:t>
                          </a:r>
                          <a:r>
                            <a:rPr lang="en-US" altLang="en-US" sz="14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1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;</a:t>
                          </a:r>
                          <a:endParaRPr kumimoji="0" lang="en-US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≠1∨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≠2∨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≠3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33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B873AC-223E-7D4C-9CC2-83EB83799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9799784"/>
                  </p:ext>
                </p:extLst>
              </p:nvPr>
            </p:nvGraphicFramePr>
            <p:xfrm>
              <a:off x="5092197" y="5336262"/>
              <a:ext cx="369417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805">
                      <a:extLst>
                        <a:ext uri="{9D8B030D-6E8A-4147-A177-3AD203B41FA5}">
                          <a16:colId xmlns:a16="http://schemas.microsoft.com/office/drawing/2014/main" val="3302395338"/>
                        </a:ext>
                      </a:extLst>
                    </a:gridCol>
                    <a:gridCol w="3349371">
                      <a:extLst>
                        <a:ext uri="{9D8B030D-6E8A-4147-A177-3AD203B41FA5}">
                          <a16:colId xmlns:a16="http://schemas.microsoft.com/office/drawing/2014/main" val="3118778227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F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3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en-US" sz="1400" dirty="0">
                              <a:solidFill>
                                <a:schemeClr val="tx1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4. </a:t>
                          </a:r>
                          <a:r>
                            <a:rPr lang="en-US" altLang="en-US" sz="1400" dirty="0">
                              <a:solidFill>
                                <a:srgbClr val="0000FF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return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 </a:t>
                          </a:r>
                          <a:r>
                            <a:rPr lang="en-US" altLang="en-US" sz="1400" dirty="0">
                              <a:solidFill>
                                <a:srgbClr val="B0004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1</a:t>
                          </a:r>
                          <a:r>
                            <a:rPr lang="en-US" altLang="en-US" sz="1400" dirty="0">
                              <a:solidFill>
                                <a:srgbClr val="000000"/>
                              </a:solidFill>
                              <a:latin typeface="Menlo" panose="020B0609030804020204" pitchFamily="49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a:t>;</a:t>
                          </a:r>
                          <a:endParaRPr kumimoji="0" lang="en-US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Menlo" panose="020B0609030804020204" pitchFamily="49" charset="0"/>
                            <a:ea typeface="Menlo" panose="020B0609030804020204" pitchFamily="49" charset="0"/>
                            <a:cs typeface="Menlo" panose="020B0609030804020204" pitchFamily="49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6090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89" t="-106897" r="-37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339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C2C989C-6388-DB43-B220-9B1D6D2D7BC9}"/>
              </a:ext>
            </a:extLst>
          </p:cNvPr>
          <p:cNvGrpSpPr/>
          <p:nvPr/>
        </p:nvGrpSpPr>
        <p:grpSpPr>
          <a:xfrm>
            <a:off x="6569094" y="4418901"/>
            <a:ext cx="1238412" cy="901319"/>
            <a:chOff x="7125318" y="4737988"/>
            <a:chExt cx="1238412" cy="901319"/>
          </a:xfrm>
        </p:grpSpPr>
        <p:cxnSp>
          <p:nvCxnSpPr>
            <p:cNvPr id="17" name="Straight Arrow Connector 18">
              <a:extLst>
                <a:ext uri="{FF2B5EF4-FFF2-40B4-BE49-F238E27FC236}">
                  <a16:creationId xmlns:a16="http://schemas.microsoft.com/office/drawing/2014/main" id="{744519F2-0951-4645-B4E4-0B5DD32740D8}"/>
                </a:ext>
              </a:extLst>
            </p:cNvPr>
            <p:cNvCxnSpPr>
              <a:cxnSpLocks/>
              <a:stCxn id="15" idx="0"/>
              <a:endCxn id="13" idx="3"/>
            </p:cNvCxnSpPr>
            <p:nvPr/>
          </p:nvCxnSpPr>
          <p:spPr>
            <a:xfrm rot="16200000" flipV="1">
              <a:off x="7023302" y="5167100"/>
              <a:ext cx="574223" cy="370192"/>
            </a:xfrm>
            <a:prstGeom prst="bentConnector2">
              <a:avLst/>
            </a:prstGeom>
            <a:ln>
              <a:headEnd type="stealth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287C0CC-3A04-3848-B1F0-BFA575EE23CE}"/>
                    </a:ext>
                  </a:extLst>
                </p:cNvPr>
                <p:cNvSpPr/>
                <p:nvPr/>
              </p:nvSpPr>
              <p:spPr>
                <a:xfrm>
                  <a:off x="7681940" y="4737988"/>
                  <a:ext cx="681790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aln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1∨</m:t>
                        </m:r>
                      </m:oMath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aln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2∨</m:t>
                        </m:r>
                      </m:oMath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aln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287C0CC-3A04-3848-B1F0-BFA575EE2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940" y="4737988"/>
                  <a:ext cx="681790" cy="6001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A05719-A433-BC45-A97A-BDF839D9C609}"/>
              </a:ext>
            </a:extLst>
          </p:cNvPr>
          <p:cNvGrpSpPr/>
          <p:nvPr/>
        </p:nvGrpSpPr>
        <p:grpSpPr>
          <a:xfrm>
            <a:off x="1690553" y="4450610"/>
            <a:ext cx="1349198" cy="873760"/>
            <a:chOff x="2323702" y="4595148"/>
            <a:chExt cx="1349198" cy="873760"/>
          </a:xfrm>
        </p:grpSpPr>
        <p:cxnSp>
          <p:nvCxnSpPr>
            <p:cNvPr id="20" name="Straight Arrow Connector 18">
              <a:extLst>
                <a:ext uri="{FF2B5EF4-FFF2-40B4-BE49-F238E27FC236}">
                  <a16:creationId xmlns:a16="http://schemas.microsoft.com/office/drawing/2014/main" id="{6BB8A3D9-8DD3-2E47-B08C-FF8C1D6D0477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1280" y="4867289"/>
              <a:ext cx="578373" cy="624866"/>
            </a:xfrm>
            <a:prstGeom prst="bentConnector2">
              <a:avLst/>
            </a:prstGeom>
            <a:ln>
              <a:headEnd type="stealth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FE6D4D-7013-0E43-A3E2-033D2DD892C5}"/>
                    </a:ext>
                  </a:extLst>
                </p:cNvPr>
                <p:cNvSpPr/>
                <p:nvPr/>
              </p:nvSpPr>
              <p:spPr>
                <a:xfrm>
                  <a:off x="2323702" y="4595148"/>
                  <a:ext cx="681790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=1∧</m:t>
                        </m:r>
                      </m:oMath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=2∧</m:t>
                        </m:r>
                      </m:oMath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FE6D4D-7013-0E43-A3E2-033D2DD89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702" y="4595148"/>
                  <a:ext cx="681790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84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B97A-0361-D94E-9C3E-5A9CBE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1D95-C87D-1A4C-BE2E-2FA4E616335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0725" y="6596063"/>
            <a:ext cx="3724275" cy="215900"/>
          </a:xfrm>
        </p:spPr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767F0-6218-6349-AF1F-1207299F9D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A7D2-81C1-1D46-8941-0D45E4EF9E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EDE497-3854-0C4D-9754-D34130DE54D0}"/>
              </a:ext>
            </a:extLst>
          </p:cNvPr>
          <p:cNvGrpSpPr/>
          <p:nvPr/>
        </p:nvGrpSpPr>
        <p:grpSpPr>
          <a:xfrm>
            <a:off x="679244" y="1082539"/>
            <a:ext cx="8464756" cy="1717393"/>
            <a:chOff x="1591299" y="1078291"/>
            <a:chExt cx="10191429" cy="171739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DD5ECAC5-B42E-E14B-A504-BE6D1F641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299" y="1269112"/>
              <a:ext cx="4363015" cy="123726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  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padlock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void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    p = </a:t>
              </a:r>
              <a:r>
                <a:rPr lang="en-US" alt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make_symbolic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    if(</a:t>
              </a:r>
              <a:r>
                <a:rPr lang="en-US" altLang="en-US" sz="12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check(p) ) {…} else {…};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63C274-00BD-7E41-9499-6E32E724CAF8}"/>
                </a:ext>
              </a:extLst>
            </p:cNvPr>
            <p:cNvSpPr/>
            <p:nvPr/>
          </p:nvSpPr>
          <p:spPr>
            <a:xfrm>
              <a:off x="5679368" y="1078291"/>
              <a:ext cx="6103360" cy="1717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</a:t>
              </a: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p) {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static state = 0;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if(state==0 &amp;&amp; p==1){state = 1;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if(state==1 &amp;&amp; p==2){state = 2;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if(state==2 &amp;&amp; p==3){state = 3; return 1;}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else{ state=0;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en-US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8665E8-EB16-FC4F-A01C-7A0BBF6E6789}"/>
              </a:ext>
            </a:extLst>
          </p:cNvPr>
          <p:cNvGrpSpPr/>
          <p:nvPr/>
        </p:nvGrpSpPr>
        <p:grpSpPr>
          <a:xfrm>
            <a:off x="3934964" y="2820514"/>
            <a:ext cx="5096742" cy="1318347"/>
            <a:chOff x="7264400" y="1455738"/>
            <a:chExt cx="4926013" cy="1244600"/>
          </a:xfrm>
        </p:grpSpPr>
        <p:grpSp>
          <p:nvGrpSpPr>
            <p:cNvPr id="23" name="Group 61">
              <a:extLst>
                <a:ext uri="{FF2B5EF4-FFF2-40B4-BE49-F238E27FC236}">
                  <a16:creationId xmlns:a16="http://schemas.microsoft.com/office/drawing/2014/main" id="{E5E34C5E-3DBC-314B-B8F2-422FD7B908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64400" y="1455738"/>
              <a:ext cx="4926013" cy="1244600"/>
              <a:chOff x="4576" y="917"/>
              <a:chExt cx="3103" cy="784"/>
            </a:xfrm>
          </p:grpSpPr>
          <p:sp>
            <p:nvSpPr>
              <p:cNvPr id="27" name="AutoShape 60">
                <a:extLst>
                  <a:ext uri="{FF2B5EF4-FFF2-40B4-BE49-F238E27FC236}">
                    <a16:creationId xmlns:a16="http://schemas.microsoft.com/office/drawing/2014/main" id="{5978F248-658B-8047-8E7C-C8895249DF7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76" y="917"/>
                <a:ext cx="3103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8" name="Oval 62">
                <a:extLst>
                  <a:ext uri="{FF2B5EF4-FFF2-40B4-BE49-F238E27FC236}">
                    <a16:creationId xmlns:a16="http://schemas.microsoft.com/office/drawing/2014/main" id="{8F92E14A-978B-1049-85F9-045A36D0F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9" name="Freeform 63">
                <a:extLst>
                  <a:ext uri="{FF2B5EF4-FFF2-40B4-BE49-F238E27FC236}">
                    <a16:creationId xmlns:a16="http://schemas.microsoft.com/office/drawing/2014/main" id="{050D92FD-AB4E-8D43-9A7F-01D9E530C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2" y="1310"/>
                <a:ext cx="53" cy="78"/>
              </a:xfrm>
              <a:custGeom>
                <a:avLst/>
                <a:gdLst>
                  <a:gd name="T0" fmla="*/ 31 w 63"/>
                  <a:gd name="T1" fmla="*/ 10 h 94"/>
                  <a:gd name="T2" fmla="*/ 17 w 63"/>
                  <a:gd name="T3" fmla="*/ 19 h 94"/>
                  <a:gd name="T4" fmla="*/ 12 w 63"/>
                  <a:gd name="T5" fmla="*/ 47 h 94"/>
                  <a:gd name="T6" fmla="*/ 17 w 63"/>
                  <a:gd name="T7" fmla="*/ 75 h 94"/>
                  <a:gd name="T8" fmla="*/ 31 w 63"/>
                  <a:gd name="T9" fmla="*/ 84 h 94"/>
                  <a:gd name="T10" fmla="*/ 46 w 63"/>
                  <a:gd name="T11" fmla="*/ 75 h 94"/>
                  <a:gd name="T12" fmla="*/ 51 w 63"/>
                  <a:gd name="T13" fmla="*/ 47 h 94"/>
                  <a:gd name="T14" fmla="*/ 46 w 63"/>
                  <a:gd name="T15" fmla="*/ 19 h 94"/>
                  <a:gd name="T16" fmla="*/ 31 w 63"/>
                  <a:gd name="T17" fmla="*/ 10 h 94"/>
                  <a:gd name="T18" fmla="*/ 31 w 63"/>
                  <a:gd name="T19" fmla="*/ 0 h 94"/>
                  <a:gd name="T20" fmla="*/ 55 w 63"/>
                  <a:gd name="T21" fmla="*/ 12 h 94"/>
                  <a:gd name="T22" fmla="*/ 63 w 63"/>
                  <a:gd name="T23" fmla="*/ 47 h 94"/>
                  <a:gd name="T24" fmla="*/ 55 w 63"/>
                  <a:gd name="T25" fmla="*/ 82 h 94"/>
                  <a:gd name="T26" fmla="*/ 31 w 63"/>
                  <a:gd name="T27" fmla="*/ 94 h 94"/>
                  <a:gd name="T28" fmla="*/ 8 w 63"/>
                  <a:gd name="T29" fmla="*/ 82 h 94"/>
                  <a:gd name="T30" fmla="*/ 0 w 63"/>
                  <a:gd name="T31" fmla="*/ 47 h 94"/>
                  <a:gd name="T32" fmla="*/ 8 w 63"/>
                  <a:gd name="T33" fmla="*/ 12 h 94"/>
                  <a:gd name="T34" fmla="*/ 31 w 63"/>
                  <a:gd name="T3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94">
                    <a:moveTo>
                      <a:pt x="31" y="10"/>
                    </a:moveTo>
                    <a:cubicBezTo>
                      <a:pt x="25" y="10"/>
                      <a:pt x="20" y="13"/>
                      <a:pt x="17" y="19"/>
                    </a:cubicBezTo>
                    <a:cubicBezTo>
                      <a:pt x="14" y="25"/>
                      <a:pt x="12" y="35"/>
                      <a:pt x="12" y="47"/>
                    </a:cubicBezTo>
                    <a:cubicBezTo>
                      <a:pt x="12" y="60"/>
                      <a:pt x="14" y="69"/>
                      <a:pt x="17" y="75"/>
                    </a:cubicBezTo>
                    <a:cubicBezTo>
                      <a:pt x="20" y="81"/>
                      <a:pt x="25" y="84"/>
                      <a:pt x="31" y="84"/>
                    </a:cubicBezTo>
                    <a:cubicBezTo>
                      <a:pt x="38" y="84"/>
                      <a:pt x="43" y="81"/>
                      <a:pt x="46" y="75"/>
                    </a:cubicBezTo>
                    <a:cubicBezTo>
                      <a:pt x="49" y="69"/>
                      <a:pt x="51" y="60"/>
                      <a:pt x="51" y="47"/>
                    </a:cubicBezTo>
                    <a:cubicBezTo>
                      <a:pt x="51" y="35"/>
                      <a:pt x="49" y="25"/>
                      <a:pt x="46" y="19"/>
                    </a:cubicBezTo>
                    <a:cubicBezTo>
                      <a:pt x="43" y="13"/>
                      <a:pt x="38" y="10"/>
                      <a:pt x="31" y="10"/>
                    </a:cubicBezTo>
                    <a:close/>
                    <a:moveTo>
                      <a:pt x="31" y="0"/>
                    </a:moveTo>
                    <a:cubicBezTo>
                      <a:pt x="42" y="0"/>
                      <a:pt x="49" y="4"/>
                      <a:pt x="55" y="12"/>
                    </a:cubicBezTo>
                    <a:cubicBezTo>
                      <a:pt x="60" y="20"/>
                      <a:pt x="63" y="32"/>
                      <a:pt x="63" y="47"/>
                    </a:cubicBezTo>
                    <a:cubicBezTo>
                      <a:pt x="63" y="62"/>
                      <a:pt x="60" y="74"/>
                      <a:pt x="55" y="82"/>
                    </a:cubicBezTo>
                    <a:cubicBezTo>
                      <a:pt x="49" y="90"/>
                      <a:pt x="42" y="94"/>
                      <a:pt x="31" y="94"/>
                    </a:cubicBezTo>
                    <a:cubicBezTo>
                      <a:pt x="21" y="94"/>
                      <a:pt x="13" y="90"/>
                      <a:pt x="8" y="82"/>
                    </a:cubicBezTo>
                    <a:cubicBezTo>
                      <a:pt x="3" y="74"/>
                      <a:pt x="0" y="62"/>
                      <a:pt x="0" y="47"/>
                    </a:cubicBezTo>
                    <a:cubicBezTo>
                      <a:pt x="0" y="32"/>
                      <a:pt x="3" y="20"/>
                      <a:pt x="8" y="12"/>
                    </a:cubicBezTo>
                    <a:cubicBezTo>
                      <a:pt x="13" y="4"/>
                      <a:pt x="21" y="0"/>
                      <a:pt x="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6B036D35-9142-5F4F-BF30-275198640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1348"/>
                <a:ext cx="1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1" name="Freeform 65">
                <a:extLst>
                  <a:ext uri="{FF2B5EF4-FFF2-40B4-BE49-F238E27FC236}">
                    <a16:creationId xmlns:a16="http://schemas.microsoft.com/office/drawing/2014/main" id="{C8075094-D70B-2642-87A0-99E37C937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6" y="1326"/>
                <a:ext cx="21" cy="44"/>
              </a:xfrm>
              <a:custGeom>
                <a:avLst/>
                <a:gdLst>
                  <a:gd name="T0" fmla="*/ 0 w 25"/>
                  <a:gd name="T1" fmla="*/ 0 h 53"/>
                  <a:gd name="T2" fmla="*/ 25 w 25"/>
                  <a:gd name="T3" fmla="*/ 26 h 53"/>
                  <a:gd name="T4" fmla="*/ 0 w 25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53">
                    <a:moveTo>
                      <a:pt x="0" y="0"/>
                    </a:moveTo>
                    <a:cubicBezTo>
                      <a:pt x="1" y="10"/>
                      <a:pt x="20" y="25"/>
                      <a:pt x="25" y="26"/>
                    </a:cubicBezTo>
                    <a:cubicBezTo>
                      <a:pt x="20" y="28"/>
                      <a:pt x="1" y="43"/>
                      <a:pt x="0" y="53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2" name="Oval 66">
                <a:extLst>
                  <a:ext uri="{FF2B5EF4-FFF2-40B4-BE49-F238E27FC236}">
                    <a16:creationId xmlns:a16="http://schemas.microsoft.com/office/drawing/2014/main" id="{E0DBED15-1AB0-C64D-9454-9173FB270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3" name="Freeform 67">
                <a:extLst>
                  <a:ext uri="{FF2B5EF4-FFF2-40B4-BE49-F238E27FC236}">
                    <a16:creationId xmlns:a16="http://schemas.microsoft.com/office/drawing/2014/main" id="{652F3943-D346-7549-B56C-DA898C3C7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" y="1313"/>
                <a:ext cx="45" cy="75"/>
              </a:xfrm>
              <a:custGeom>
                <a:avLst/>
                <a:gdLst>
                  <a:gd name="T0" fmla="*/ 1 w 54"/>
                  <a:gd name="T1" fmla="*/ 80 h 90"/>
                  <a:gd name="T2" fmla="*/ 21 w 54"/>
                  <a:gd name="T3" fmla="*/ 80 h 90"/>
                  <a:gd name="T4" fmla="*/ 21 w 54"/>
                  <a:gd name="T5" fmla="*/ 11 h 90"/>
                  <a:gd name="T6" fmla="*/ 0 w 54"/>
                  <a:gd name="T7" fmla="*/ 15 h 90"/>
                  <a:gd name="T8" fmla="*/ 0 w 54"/>
                  <a:gd name="T9" fmla="*/ 4 h 90"/>
                  <a:gd name="T10" fmla="*/ 21 w 54"/>
                  <a:gd name="T11" fmla="*/ 0 h 90"/>
                  <a:gd name="T12" fmla="*/ 33 w 54"/>
                  <a:gd name="T13" fmla="*/ 0 h 90"/>
                  <a:gd name="T14" fmla="*/ 33 w 54"/>
                  <a:gd name="T15" fmla="*/ 80 h 90"/>
                  <a:gd name="T16" fmla="*/ 54 w 54"/>
                  <a:gd name="T17" fmla="*/ 80 h 90"/>
                  <a:gd name="T18" fmla="*/ 54 w 54"/>
                  <a:gd name="T19" fmla="*/ 90 h 90"/>
                  <a:gd name="T20" fmla="*/ 1 w 54"/>
                  <a:gd name="T21" fmla="*/ 90 h 90"/>
                  <a:gd name="T22" fmla="*/ 1 w 54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0">
                    <a:moveTo>
                      <a:pt x="1" y="80"/>
                    </a:moveTo>
                    <a:lnTo>
                      <a:pt x="21" y="80"/>
                    </a:lnTo>
                    <a:lnTo>
                      <a:pt x="21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33" y="80"/>
                    </a:lnTo>
                    <a:lnTo>
                      <a:pt x="54" y="80"/>
                    </a:lnTo>
                    <a:lnTo>
                      <a:pt x="54" y="90"/>
                    </a:lnTo>
                    <a:lnTo>
                      <a:pt x="1" y="90"/>
                    </a:lnTo>
                    <a:lnTo>
                      <a:pt x="1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4" name="Oval 68">
                <a:extLst>
                  <a:ext uri="{FF2B5EF4-FFF2-40B4-BE49-F238E27FC236}">
                    <a16:creationId xmlns:a16="http://schemas.microsoft.com/office/drawing/2014/main" id="{3FA68379-5EBA-3540-9279-1E59EEE11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BE196C75-83F6-BC4F-9F4F-4A42E473F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" y="1313"/>
                <a:ext cx="48" cy="76"/>
              </a:xfrm>
              <a:custGeom>
                <a:avLst/>
                <a:gdLst>
                  <a:gd name="T0" fmla="*/ 15 w 58"/>
                  <a:gd name="T1" fmla="*/ 82 h 92"/>
                  <a:gd name="T2" fmla="*/ 58 w 58"/>
                  <a:gd name="T3" fmla="*/ 82 h 92"/>
                  <a:gd name="T4" fmla="*/ 58 w 58"/>
                  <a:gd name="T5" fmla="*/ 92 h 92"/>
                  <a:gd name="T6" fmla="*/ 0 w 58"/>
                  <a:gd name="T7" fmla="*/ 92 h 92"/>
                  <a:gd name="T8" fmla="*/ 0 w 58"/>
                  <a:gd name="T9" fmla="*/ 82 h 92"/>
                  <a:gd name="T10" fmla="*/ 19 w 58"/>
                  <a:gd name="T11" fmla="*/ 63 h 92"/>
                  <a:gd name="T12" fmla="*/ 34 w 58"/>
                  <a:gd name="T13" fmla="*/ 47 h 92"/>
                  <a:gd name="T14" fmla="*/ 42 w 58"/>
                  <a:gd name="T15" fmla="*/ 36 h 92"/>
                  <a:gd name="T16" fmla="*/ 45 w 58"/>
                  <a:gd name="T17" fmla="*/ 27 h 92"/>
                  <a:gd name="T18" fmla="*/ 40 w 58"/>
                  <a:gd name="T19" fmla="*/ 15 h 92"/>
                  <a:gd name="T20" fmla="*/ 26 w 58"/>
                  <a:gd name="T21" fmla="*/ 10 h 92"/>
                  <a:gd name="T22" fmla="*/ 14 w 58"/>
                  <a:gd name="T23" fmla="*/ 12 h 92"/>
                  <a:gd name="T24" fmla="*/ 1 w 58"/>
                  <a:gd name="T25" fmla="*/ 18 h 92"/>
                  <a:gd name="T26" fmla="*/ 1 w 58"/>
                  <a:gd name="T27" fmla="*/ 6 h 92"/>
                  <a:gd name="T28" fmla="*/ 14 w 58"/>
                  <a:gd name="T29" fmla="*/ 2 h 92"/>
                  <a:gd name="T30" fmla="*/ 26 w 58"/>
                  <a:gd name="T31" fmla="*/ 0 h 92"/>
                  <a:gd name="T32" fmla="*/ 49 w 58"/>
                  <a:gd name="T33" fmla="*/ 7 h 92"/>
                  <a:gd name="T34" fmla="*/ 57 w 58"/>
                  <a:gd name="T35" fmla="*/ 26 h 92"/>
                  <a:gd name="T36" fmla="*/ 55 w 58"/>
                  <a:gd name="T37" fmla="*/ 37 h 92"/>
                  <a:gd name="T38" fmla="*/ 47 w 58"/>
                  <a:gd name="T39" fmla="*/ 48 h 92"/>
                  <a:gd name="T40" fmla="*/ 38 w 58"/>
                  <a:gd name="T41" fmla="*/ 59 h 92"/>
                  <a:gd name="T42" fmla="*/ 15 w 58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92">
                    <a:moveTo>
                      <a:pt x="15" y="82"/>
                    </a:moveTo>
                    <a:lnTo>
                      <a:pt x="58" y="82"/>
                    </a:lnTo>
                    <a:lnTo>
                      <a:pt x="58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5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3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40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4" y="12"/>
                    </a:cubicBezTo>
                    <a:cubicBezTo>
                      <a:pt x="10" y="14"/>
                      <a:pt x="5" y="16"/>
                      <a:pt x="1" y="18"/>
                    </a:cubicBezTo>
                    <a:lnTo>
                      <a:pt x="1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9" y="1"/>
                      <a:pt x="23" y="0"/>
                      <a:pt x="26" y="0"/>
                    </a:cubicBezTo>
                    <a:cubicBezTo>
                      <a:pt x="36" y="0"/>
                      <a:pt x="43" y="2"/>
                      <a:pt x="49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4" y="40"/>
                      <a:pt x="51" y="44"/>
                      <a:pt x="47" y="48"/>
                    </a:cubicBezTo>
                    <a:cubicBezTo>
                      <a:pt x="46" y="50"/>
                      <a:pt x="43" y="53"/>
                      <a:pt x="38" y="59"/>
                    </a:cubicBezTo>
                    <a:cubicBezTo>
                      <a:pt x="32" y="64"/>
                      <a:pt x="25" y="72"/>
                      <a:pt x="15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D4D139CE-B05E-B041-B19F-09BABFE63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301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7" name="Oval 71">
                <a:extLst>
                  <a:ext uri="{FF2B5EF4-FFF2-40B4-BE49-F238E27FC236}">
                    <a16:creationId xmlns:a16="http://schemas.microsoft.com/office/drawing/2014/main" id="{281D4563-48D1-C84B-ACFB-08F7707E3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8" name="Freeform 72">
                <a:extLst>
                  <a:ext uri="{FF2B5EF4-FFF2-40B4-BE49-F238E27FC236}">
                    <a16:creationId xmlns:a16="http://schemas.microsoft.com/office/drawing/2014/main" id="{FC791608-16E6-8D4C-8548-076039F59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6" y="1312"/>
                <a:ext cx="50" cy="78"/>
              </a:xfrm>
              <a:custGeom>
                <a:avLst/>
                <a:gdLst>
                  <a:gd name="T0" fmla="*/ 41 w 60"/>
                  <a:gd name="T1" fmla="*/ 44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4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0 w 60"/>
                  <a:gd name="T39" fmla="*/ 14 h 94"/>
                  <a:gd name="T40" fmla="*/ 26 w 60"/>
                  <a:gd name="T41" fmla="*/ 10 h 94"/>
                  <a:gd name="T42" fmla="*/ 15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4 h 94"/>
                  <a:gd name="T56" fmla="*/ 53 w 60"/>
                  <a:gd name="T57" fmla="*/ 36 h 94"/>
                  <a:gd name="T58" fmla="*/ 41 w 60"/>
                  <a:gd name="T59" fmla="*/ 4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4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0" y="94"/>
                      <a:pt x="17" y="94"/>
                      <a:pt x="13" y="93"/>
                    </a:cubicBezTo>
                    <a:cubicBezTo>
                      <a:pt x="8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7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7"/>
                      <a:pt x="40" y="14"/>
                    </a:cubicBezTo>
                    <a:cubicBezTo>
                      <a:pt x="37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5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1"/>
                      <a:pt x="58" y="16"/>
                      <a:pt x="58" y="24"/>
                    </a:cubicBezTo>
                    <a:cubicBezTo>
                      <a:pt x="58" y="29"/>
                      <a:pt x="56" y="33"/>
                      <a:pt x="53" y="36"/>
                    </a:cubicBezTo>
                    <a:cubicBezTo>
                      <a:pt x="50" y="40"/>
                      <a:pt x="46" y="42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9" name="Freeform 73">
                <a:extLst>
                  <a:ext uri="{FF2B5EF4-FFF2-40B4-BE49-F238E27FC236}">
                    <a16:creationId xmlns:a16="http://schemas.microsoft.com/office/drawing/2014/main" id="{752D5FC3-EA49-6C4D-87DE-89DEA929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1092"/>
                <a:ext cx="136" cy="159"/>
              </a:xfrm>
              <a:custGeom>
                <a:avLst/>
                <a:gdLst>
                  <a:gd name="T0" fmla="*/ 50 w 164"/>
                  <a:gd name="T1" fmla="*/ 191 h 191"/>
                  <a:gd name="T2" fmla="*/ 124 w 164"/>
                  <a:gd name="T3" fmla="*/ 1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91">
                    <a:moveTo>
                      <a:pt x="50" y="191"/>
                    </a:moveTo>
                    <a:cubicBezTo>
                      <a:pt x="0" y="0"/>
                      <a:pt x="164" y="0"/>
                      <a:pt x="124" y="15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0" name="Freeform 74">
                <a:extLst>
                  <a:ext uri="{FF2B5EF4-FFF2-40B4-BE49-F238E27FC236}">
                    <a16:creationId xmlns:a16="http://schemas.microsoft.com/office/drawing/2014/main" id="{CF40BE95-1D49-5F4D-B825-CEF73817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1" y="1192"/>
                <a:ext cx="40" cy="59"/>
              </a:xfrm>
              <a:custGeom>
                <a:avLst/>
                <a:gdLst>
                  <a:gd name="T0" fmla="*/ 7 w 48"/>
                  <a:gd name="T1" fmla="*/ 71 h 71"/>
                  <a:gd name="T2" fmla="*/ 48 w 48"/>
                  <a:gd name="T3" fmla="*/ 13 h 71"/>
                  <a:gd name="T4" fmla="*/ 0 w 48"/>
                  <a:gd name="T5" fmla="*/ 0 h 71"/>
                  <a:gd name="T6" fmla="*/ 7 w 48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1">
                    <a:moveTo>
                      <a:pt x="7" y="71"/>
                    </a:moveTo>
                    <a:cubicBezTo>
                      <a:pt x="14" y="55"/>
                      <a:pt x="28" y="28"/>
                      <a:pt x="48" y="13"/>
                    </a:cubicBezTo>
                    <a:cubicBezTo>
                      <a:pt x="26" y="24"/>
                      <a:pt x="13" y="21"/>
                      <a:pt x="0" y="0"/>
                    </a:cubicBezTo>
                    <a:cubicBezTo>
                      <a:pt x="9" y="23"/>
                      <a:pt x="8" y="54"/>
                      <a:pt x="7" y="7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1" name="Freeform 75">
                <a:extLst>
                  <a:ext uri="{FF2B5EF4-FFF2-40B4-BE49-F238E27FC236}">
                    <a16:creationId xmlns:a16="http://schemas.microsoft.com/office/drawing/2014/main" id="{C428F8DC-514C-584B-8AEA-24D9CED04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4" y="1011"/>
                <a:ext cx="50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6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6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6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6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6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6"/>
                    </a:cubicBezTo>
                    <a:cubicBezTo>
                      <a:pt x="13" y="21"/>
                      <a:pt x="11" y="27"/>
                      <a:pt x="11" y="36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0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2" name="Freeform 78">
                <a:extLst>
                  <a:ext uri="{FF2B5EF4-FFF2-40B4-BE49-F238E27FC236}">
                    <a16:creationId xmlns:a16="http://schemas.microsoft.com/office/drawing/2014/main" id="{0DC0C849-E8CC-DD45-9CF1-7C4172B01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4" y="1022"/>
                <a:ext cx="65" cy="30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3" name="Freeform 79">
                <a:extLst>
                  <a:ext uri="{FF2B5EF4-FFF2-40B4-BE49-F238E27FC236}">
                    <a16:creationId xmlns:a16="http://schemas.microsoft.com/office/drawing/2014/main" id="{E8252BCD-174F-224B-8DE5-306962E3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" y="994"/>
                <a:ext cx="45" cy="76"/>
              </a:xfrm>
              <a:custGeom>
                <a:avLst/>
                <a:gdLst>
                  <a:gd name="T0" fmla="*/ 2 w 54"/>
                  <a:gd name="T1" fmla="*/ 80 h 91"/>
                  <a:gd name="T2" fmla="*/ 22 w 54"/>
                  <a:gd name="T3" fmla="*/ 80 h 91"/>
                  <a:gd name="T4" fmla="*/ 22 w 54"/>
                  <a:gd name="T5" fmla="*/ 11 h 91"/>
                  <a:gd name="T6" fmla="*/ 0 w 54"/>
                  <a:gd name="T7" fmla="*/ 15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0 h 91"/>
                  <a:gd name="T16" fmla="*/ 54 w 54"/>
                  <a:gd name="T17" fmla="*/ 80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0"/>
                    </a:moveTo>
                    <a:lnTo>
                      <a:pt x="22" y="80"/>
                    </a:lnTo>
                    <a:lnTo>
                      <a:pt x="22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0"/>
                    </a:lnTo>
                    <a:lnTo>
                      <a:pt x="54" y="80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4" name="Freeform 80">
                <a:extLst>
                  <a:ext uri="{FF2B5EF4-FFF2-40B4-BE49-F238E27FC236}">
                    <a16:creationId xmlns:a16="http://schemas.microsoft.com/office/drawing/2014/main" id="{C7449841-4ABE-F44A-9001-C9158C238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399"/>
                <a:ext cx="587" cy="120"/>
              </a:xfrm>
              <a:custGeom>
                <a:avLst/>
                <a:gdLst>
                  <a:gd name="T0" fmla="*/ 706 w 706"/>
                  <a:gd name="T1" fmla="*/ 0 h 145"/>
                  <a:gd name="T2" fmla="*/ 0 w 706"/>
                  <a:gd name="T3" fmla="*/ 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6" h="145">
                    <a:moveTo>
                      <a:pt x="706" y="0"/>
                    </a:moveTo>
                    <a:cubicBezTo>
                      <a:pt x="456" y="145"/>
                      <a:pt x="216" y="145"/>
                      <a:pt x="0" y="2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5" name="Freeform 81">
                <a:extLst>
                  <a:ext uri="{FF2B5EF4-FFF2-40B4-BE49-F238E27FC236}">
                    <a16:creationId xmlns:a16="http://schemas.microsoft.com/office/drawing/2014/main" id="{6CFCE40D-E830-AA48-A0B3-3D035DC9A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399"/>
                <a:ext cx="59" cy="45"/>
              </a:xfrm>
              <a:custGeom>
                <a:avLst/>
                <a:gdLst>
                  <a:gd name="T0" fmla="*/ 0 w 70"/>
                  <a:gd name="T1" fmla="*/ 0 h 55"/>
                  <a:gd name="T2" fmla="*/ 45 w 70"/>
                  <a:gd name="T3" fmla="*/ 55 h 55"/>
                  <a:gd name="T4" fmla="*/ 70 w 70"/>
                  <a:gd name="T5" fmla="*/ 12 h 55"/>
                  <a:gd name="T6" fmla="*/ 0 w 70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0"/>
                    </a:moveTo>
                    <a:cubicBezTo>
                      <a:pt x="12" y="12"/>
                      <a:pt x="35" y="32"/>
                      <a:pt x="45" y="55"/>
                    </a:cubicBezTo>
                    <a:cubicBezTo>
                      <a:pt x="40" y="31"/>
                      <a:pt x="46" y="20"/>
                      <a:pt x="70" y="12"/>
                    </a:cubicBezTo>
                    <a:cubicBezTo>
                      <a:pt x="45" y="15"/>
                      <a:pt x="16" y="6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AD0A2012-132F-704A-9027-C560FEDC37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6" y="154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7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7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07BA9E6B-F239-B74F-82A6-6BFC92C8B8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556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8" name="Freeform 86">
                <a:extLst>
                  <a:ext uri="{FF2B5EF4-FFF2-40B4-BE49-F238E27FC236}">
                    <a16:creationId xmlns:a16="http://schemas.microsoft.com/office/drawing/2014/main" id="{A9BF1A69-7E1A-2F45-88D4-04277B2D6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1526"/>
                <a:ext cx="47" cy="77"/>
              </a:xfrm>
              <a:custGeom>
                <a:avLst/>
                <a:gdLst>
                  <a:gd name="T0" fmla="*/ 14 w 57"/>
                  <a:gd name="T1" fmla="*/ 82 h 92"/>
                  <a:gd name="T2" fmla="*/ 57 w 57"/>
                  <a:gd name="T3" fmla="*/ 82 h 92"/>
                  <a:gd name="T4" fmla="*/ 57 w 57"/>
                  <a:gd name="T5" fmla="*/ 92 h 92"/>
                  <a:gd name="T6" fmla="*/ 0 w 57"/>
                  <a:gd name="T7" fmla="*/ 92 h 92"/>
                  <a:gd name="T8" fmla="*/ 0 w 57"/>
                  <a:gd name="T9" fmla="*/ 82 h 92"/>
                  <a:gd name="T10" fmla="*/ 19 w 57"/>
                  <a:gd name="T11" fmla="*/ 63 h 92"/>
                  <a:gd name="T12" fmla="*/ 34 w 57"/>
                  <a:gd name="T13" fmla="*/ 47 h 92"/>
                  <a:gd name="T14" fmla="*/ 42 w 57"/>
                  <a:gd name="T15" fmla="*/ 36 h 92"/>
                  <a:gd name="T16" fmla="*/ 45 w 57"/>
                  <a:gd name="T17" fmla="*/ 27 h 92"/>
                  <a:gd name="T18" fmla="*/ 39 w 57"/>
                  <a:gd name="T19" fmla="*/ 15 h 92"/>
                  <a:gd name="T20" fmla="*/ 26 w 57"/>
                  <a:gd name="T21" fmla="*/ 10 h 92"/>
                  <a:gd name="T22" fmla="*/ 14 w 57"/>
                  <a:gd name="T23" fmla="*/ 12 h 92"/>
                  <a:gd name="T24" fmla="*/ 0 w 57"/>
                  <a:gd name="T25" fmla="*/ 18 h 92"/>
                  <a:gd name="T26" fmla="*/ 0 w 57"/>
                  <a:gd name="T27" fmla="*/ 6 h 92"/>
                  <a:gd name="T28" fmla="*/ 14 w 57"/>
                  <a:gd name="T29" fmla="*/ 1 h 92"/>
                  <a:gd name="T30" fmla="*/ 26 w 57"/>
                  <a:gd name="T31" fmla="*/ 0 h 92"/>
                  <a:gd name="T32" fmla="*/ 48 w 57"/>
                  <a:gd name="T33" fmla="*/ 7 h 92"/>
                  <a:gd name="T34" fmla="*/ 57 w 57"/>
                  <a:gd name="T35" fmla="*/ 26 h 92"/>
                  <a:gd name="T36" fmla="*/ 55 w 57"/>
                  <a:gd name="T37" fmla="*/ 37 h 92"/>
                  <a:gd name="T38" fmla="*/ 47 w 57"/>
                  <a:gd name="T39" fmla="*/ 48 h 92"/>
                  <a:gd name="T40" fmla="*/ 37 w 57"/>
                  <a:gd name="T41" fmla="*/ 59 h 92"/>
                  <a:gd name="T42" fmla="*/ 14 w 57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2">
                    <a:moveTo>
                      <a:pt x="14" y="82"/>
                    </a:moveTo>
                    <a:lnTo>
                      <a:pt x="57" y="82"/>
                    </a:lnTo>
                    <a:lnTo>
                      <a:pt x="57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4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2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39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2" y="10"/>
                      <a:pt x="18" y="11"/>
                      <a:pt x="14" y="12"/>
                    </a:cubicBezTo>
                    <a:cubicBezTo>
                      <a:pt x="10" y="14"/>
                      <a:pt x="5" y="16"/>
                      <a:pt x="0" y="18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1"/>
                    </a:cubicBezTo>
                    <a:cubicBezTo>
                      <a:pt x="18" y="0"/>
                      <a:pt x="22" y="0"/>
                      <a:pt x="26" y="0"/>
                    </a:cubicBezTo>
                    <a:cubicBezTo>
                      <a:pt x="35" y="0"/>
                      <a:pt x="43" y="2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3" y="40"/>
                      <a:pt x="51" y="44"/>
                      <a:pt x="47" y="48"/>
                    </a:cubicBezTo>
                    <a:cubicBezTo>
                      <a:pt x="46" y="49"/>
                      <a:pt x="43" y="53"/>
                      <a:pt x="37" y="59"/>
                    </a:cubicBezTo>
                    <a:cubicBezTo>
                      <a:pt x="32" y="64"/>
                      <a:pt x="24" y="72"/>
                      <a:pt x="14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9" name="Freeform 87">
                <a:extLst>
                  <a:ext uri="{FF2B5EF4-FFF2-40B4-BE49-F238E27FC236}">
                    <a16:creationId xmlns:a16="http://schemas.microsoft.com/office/drawing/2014/main" id="{D9260236-4069-304F-A8CC-6C1B37251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023"/>
                <a:ext cx="1378" cy="274"/>
              </a:xfrm>
              <a:custGeom>
                <a:avLst/>
                <a:gdLst>
                  <a:gd name="T0" fmla="*/ 1658 w 1658"/>
                  <a:gd name="T1" fmla="*/ 330 h 330"/>
                  <a:gd name="T2" fmla="*/ 0 w 1658"/>
                  <a:gd name="T3" fmla="*/ 31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58" h="330">
                    <a:moveTo>
                      <a:pt x="1658" y="330"/>
                    </a:moveTo>
                    <a:cubicBezTo>
                      <a:pt x="1087" y="0"/>
                      <a:pt x="537" y="0"/>
                      <a:pt x="0" y="31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0" name="Freeform 88">
                <a:extLst>
                  <a:ext uri="{FF2B5EF4-FFF2-40B4-BE49-F238E27FC236}">
                    <a16:creationId xmlns:a16="http://schemas.microsoft.com/office/drawing/2014/main" id="{508DB8C5-C23D-E946-8AED-95D344616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252"/>
                <a:ext cx="59" cy="45"/>
              </a:xfrm>
              <a:custGeom>
                <a:avLst/>
                <a:gdLst>
                  <a:gd name="T0" fmla="*/ 0 w 70"/>
                  <a:gd name="T1" fmla="*/ 55 h 55"/>
                  <a:gd name="T2" fmla="*/ 70 w 70"/>
                  <a:gd name="T3" fmla="*/ 44 h 55"/>
                  <a:gd name="T4" fmla="*/ 45 w 70"/>
                  <a:gd name="T5" fmla="*/ 0 h 55"/>
                  <a:gd name="T6" fmla="*/ 0 w 7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55"/>
                    </a:moveTo>
                    <a:cubicBezTo>
                      <a:pt x="16" y="50"/>
                      <a:pt x="45" y="41"/>
                      <a:pt x="70" y="44"/>
                    </a:cubicBezTo>
                    <a:cubicBezTo>
                      <a:pt x="46" y="36"/>
                      <a:pt x="40" y="25"/>
                      <a:pt x="45" y="0"/>
                    </a:cubicBezTo>
                    <a:cubicBezTo>
                      <a:pt x="35" y="23"/>
                      <a:pt x="12" y="44"/>
                      <a:pt x="0" y="5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8D57CD71-F520-604B-8740-13ACAFF6E6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4" y="97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9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7"/>
                      <a:pt x="16" y="4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9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8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2" name="Freeform 92">
                <a:extLst>
                  <a:ext uri="{FF2B5EF4-FFF2-40B4-BE49-F238E27FC236}">
                    <a16:creationId xmlns:a16="http://schemas.microsoft.com/office/drawing/2014/main" id="{549F938D-534E-4C40-B924-90D14BBAE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6" y="983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3" name="Freeform 93">
                <a:extLst>
                  <a:ext uri="{FF2B5EF4-FFF2-40B4-BE49-F238E27FC236}">
                    <a16:creationId xmlns:a16="http://schemas.microsoft.com/office/drawing/2014/main" id="{F0E87302-A802-F349-884B-7A1A8B35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" y="953"/>
                <a:ext cx="50" cy="78"/>
              </a:xfrm>
              <a:custGeom>
                <a:avLst/>
                <a:gdLst>
                  <a:gd name="T0" fmla="*/ 41 w 60"/>
                  <a:gd name="T1" fmla="*/ 43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3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1 w 60"/>
                  <a:gd name="T39" fmla="*/ 14 h 94"/>
                  <a:gd name="T40" fmla="*/ 26 w 60"/>
                  <a:gd name="T41" fmla="*/ 10 h 94"/>
                  <a:gd name="T42" fmla="*/ 16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3 h 94"/>
                  <a:gd name="T56" fmla="*/ 53 w 60"/>
                  <a:gd name="T57" fmla="*/ 36 h 94"/>
                  <a:gd name="T58" fmla="*/ 41 w 60"/>
                  <a:gd name="T59" fmla="*/ 4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3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1" y="94"/>
                      <a:pt x="17" y="94"/>
                      <a:pt x="13" y="93"/>
                    </a:cubicBezTo>
                    <a:cubicBezTo>
                      <a:pt x="9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8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6"/>
                      <a:pt x="42" y="53"/>
                    </a:cubicBezTo>
                    <a:cubicBezTo>
                      <a:pt x="38" y="50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6"/>
                      <a:pt x="41" y="14"/>
                    </a:cubicBezTo>
                    <a:cubicBezTo>
                      <a:pt x="37" y="11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6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2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0"/>
                      <a:pt x="58" y="16"/>
                      <a:pt x="58" y="23"/>
                    </a:cubicBezTo>
                    <a:cubicBezTo>
                      <a:pt x="58" y="28"/>
                      <a:pt x="56" y="33"/>
                      <a:pt x="53" y="36"/>
                    </a:cubicBezTo>
                    <a:cubicBezTo>
                      <a:pt x="51" y="40"/>
                      <a:pt x="46" y="42"/>
                      <a:pt x="41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4" name="Line 94">
                <a:extLst>
                  <a:ext uri="{FF2B5EF4-FFF2-40B4-BE49-F238E27FC236}">
                    <a16:creationId xmlns:a16="http://schemas.microsoft.com/office/drawing/2014/main" id="{CB22AE03-4B4B-614B-91FC-BF5163257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2" y="1348"/>
                <a:ext cx="5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5" name="Freeform 95">
                <a:extLst>
                  <a:ext uri="{FF2B5EF4-FFF2-40B4-BE49-F238E27FC236}">
                    <a16:creationId xmlns:a16="http://schemas.microsoft.com/office/drawing/2014/main" id="{6BA3F2D1-7776-A645-AEBE-A4BBD1A5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" y="1327"/>
                <a:ext cx="54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6" name="Freeform 96">
                <a:extLst>
                  <a:ext uri="{FF2B5EF4-FFF2-40B4-BE49-F238E27FC236}">
                    <a16:creationId xmlns:a16="http://schemas.microsoft.com/office/drawing/2014/main" id="{B1932B43-F515-D043-947F-F6FAD40288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8" y="1229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7" name="Freeform 98">
                <a:extLst>
                  <a:ext uri="{FF2B5EF4-FFF2-40B4-BE49-F238E27FC236}">
                    <a16:creationId xmlns:a16="http://schemas.microsoft.com/office/drawing/2014/main" id="{3DFE770C-7B37-F24B-90C0-B620F94335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8" name="Freeform 99">
                <a:extLst>
                  <a:ext uri="{FF2B5EF4-FFF2-40B4-BE49-F238E27FC236}">
                    <a16:creationId xmlns:a16="http://schemas.microsoft.com/office/drawing/2014/main" id="{C8D25681-2A73-3E43-9D5E-6E5F6D282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1210"/>
                <a:ext cx="45" cy="76"/>
              </a:xfrm>
              <a:custGeom>
                <a:avLst/>
                <a:gdLst>
                  <a:gd name="T0" fmla="*/ 2 w 54"/>
                  <a:gd name="T1" fmla="*/ 81 h 91"/>
                  <a:gd name="T2" fmla="*/ 22 w 54"/>
                  <a:gd name="T3" fmla="*/ 81 h 91"/>
                  <a:gd name="T4" fmla="*/ 22 w 54"/>
                  <a:gd name="T5" fmla="*/ 11 h 91"/>
                  <a:gd name="T6" fmla="*/ 0 w 54"/>
                  <a:gd name="T7" fmla="*/ 16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1 h 91"/>
                  <a:gd name="T16" fmla="*/ 54 w 54"/>
                  <a:gd name="T17" fmla="*/ 81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1"/>
                    </a:moveTo>
                    <a:lnTo>
                      <a:pt x="22" y="81"/>
                    </a:lnTo>
                    <a:lnTo>
                      <a:pt x="22" y="11"/>
                    </a:lnTo>
                    <a:lnTo>
                      <a:pt x="0" y="16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1"/>
                    </a:lnTo>
                    <a:lnTo>
                      <a:pt x="54" y="81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9" name="Line 100">
                <a:extLst>
                  <a:ext uri="{FF2B5EF4-FFF2-40B4-BE49-F238E27FC236}">
                    <a16:creationId xmlns:a16="http://schemas.microsoft.com/office/drawing/2014/main" id="{32F96FB9-7E8F-224E-8492-9284DF3A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3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0" name="Freeform 101">
                <a:extLst>
                  <a:ext uri="{FF2B5EF4-FFF2-40B4-BE49-F238E27FC236}">
                    <a16:creationId xmlns:a16="http://schemas.microsoft.com/office/drawing/2014/main" id="{3AE3C2EE-A632-4541-8441-BF0BED5B9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7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1" name="Freeform 102">
                <a:extLst>
                  <a:ext uri="{FF2B5EF4-FFF2-40B4-BE49-F238E27FC236}">
                    <a16:creationId xmlns:a16="http://schemas.microsoft.com/office/drawing/2014/main" id="{B2855EB7-F51F-B44E-9FFF-591D713E4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2" y="1228"/>
                <a:ext cx="50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3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3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19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19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2" name="Freeform 104">
                <a:extLst>
                  <a:ext uri="{FF2B5EF4-FFF2-40B4-BE49-F238E27FC236}">
                    <a16:creationId xmlns:a16="http://schemas.microsoft.com/office/drawing/2014/main" id="{3EC217F7-AE38-5D4B-8AE9-E8D22E775D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5" y="1238"/>
                <a:ext cx="64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3" name="Freeform 105">
                <a:extLst>
                  <a:ext uri="{FF2B5EF4-FFF2-40B4-BE49-F238E27FC236}">
                    <a16:creationId xmlns:a16="http://schemas.microsoft.com/office/drawing/2014/main" id="{0C9CC0D2-29CA-104C-B0F1-F29F4C9A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" y="1208"/>
                <a:ext cx="47" cy="78"/>
              </a:xfrm>
              <a:custGeom>
                <a:avLst/>
                <a:gdLst>
                  <a:gd name="T0" fmla="*/ 14 w 57"/>
                  <a:gd name="T1" fmla="*/ 83 h 93"/>
                  <a:gd name="T2" fmla="*/ 57 w 57"/>
                  <a:gd name="T3" fmla="*/ 83 h 93"/>
                  <a:gd name="T4" fmla="*/ 57 w 57"/>
                  <a:gd name="T5" fmla="*/ 93 h 93"/>
                  <a:gd name="T6" fmla="*/ 0 w 57"/>
                  <a:gd name="T7" fmla="*/ 93 h 93"/>
                  <a:gd name="T8" fmla="*/ 0 w 57"/>
                  <a:gd name="T9" fmla="*/ 83 h 93"/>
                  <a:gd name="T10" fmla="*/ 19 w 57"/>
                  <a:gd name="T11" fmla="*/ 63 h 93"/>
                  <a:gd name="T12" fmla="*/ 34 w 57"/>
                  <a:gd name="T13" fmla="*/ 47 h 93"/>
                  <a:gd name="T14" fmla="*/ 42 w 57"/>
                  <a:gd name="T15" fmla="*/ 36 h 93"/>
                  <a:gd name="T16" fmla="*/ 44 w 57"/>
                  <a:gd name="T17" fmla="*/ 27 h 93"/>
                  <a:gd name="T18" fmla="*/ 39 w 57"/>
                  <a:gd name="T19" fmla="*/ 15 h 93"/>
                  <a:gd name="T20" fmla="*/ 26 w 57"/>
                  <a:gd name="T21" fmla="*/ 11 h 93"/>
                  <a:gd name="T22" fmla="*/ 14 w 57"/>
                  <a:gd name="T23" fmla="*/ 13 h 93"/>
                  <a:gd name="T24" fmla="*/ 0 w 57"/>
                  <a:gd name="T25" fmla="*/ 19 h 93"/>
                  <a:gd name="T26" fmla="*/ 0 w 57"/>
                  <a:gd name="T27" fmla="*/ 6 h 93"/>
                  <a:gd name="T28" fmla="*/ 14 w 57"/>
                  <a:gd name="T29" fmla="*/ 2 h 93"/>
                  <a:gd name="T30" fmla="*/ 26 w 57"/>
                  <a:gd name="T31" fmla="*/ 0 h 93"/>
                  <a:gd name="T32" fmla="*/ 48 w 57"/>
                  <a:gd name="T33" fmla="*/ 7 h 93"/>
                  <a:gd name="T34" fmla="*/ 57 w 57"/>
                  <a:gd name="T35" fmla="*/ 26 h 93"/>
                  <a:gd name="T36" fmla="*/ 55 w 57"/>
                  <a:gd name="T37" fmla="*/ 37 h 93"/>
                  <a:gd name="T38" fmla="*/ 47 w 57"/>
                  <a:gd name="T39" fmla="*/ 49 h 93"/>
                  <a:gd name="T40" fmla="*/ 37 w 57"/>
                  <a:gd name="T41" fmla="*/ 59 h 93"/>
                  <a:gd name="T42" fmla="*/ 14 w 57"/>
                  <a:gd name="T43" fmla="*/ 8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3">
                    <a:moveTo>
                      <a:pt x="14" y="83"/>
                    </a:moveTo>
                    <a:lnTo>
                      <a:pt x="57" y="83"/>
                    </a:lnTo>
                    <a:lnTo>
                      <a:pt x="57" y="93"/>
                    </a:lnTo>
                    <a:lnTo>
                      <a:pt x="0" y="93"/>
                    </a:lnTo>
                    <a:lnTo>
                      <a:pt x="0" y="83"/>
                    </a:lnTo>
                    <a:cubicBezTo>
                      <a:pt x="4" y="78"/>
                      <a:pt x="11" y="71"/>
                      <a:pt x="19" y="63"/>
                    </a:cubicBezTo>
                    <a:cubicBezTo>
                      <a:pt x="27" y="55"/>
                      <a:pt x="32" y="50"/>
                      <a:pt x="34" y="47"/>
                    </a:cubicBezTo>
                    <a:cubicBezTo>
                      <a:pt x="38" y="43"/>
                      <a:pt x="40" y="39"/>
                      <a:pt x="42" y="36"/>
                    </a:cubicBezTo>
                    <a:cubicBezTo>
                      <a:pt x="44" y="33"/>
                      <a:pt x="44" y="30"/>
                      <a:pt x="44" y="27"/>
                    </a:cubicBezTo>
                    <a:cubicBezTo>
                      <a:pt x="44" y="22"/>
                      <a:pt x="43" y="18"/>
                      <a:pt x="39" y="15"/>
                    </a:cubicBezTo>
                    <a:cubicBezTo>
                      <a:pt x="36" y="12"/>
                      <a:pt x="31" y="11"/>
                      <a:pt x="26" y="11"/>
                    </a:cubicBezTo>
                    <a:cubicBezTo>
                      <a:pt x="22" y="11"/>
                      <a:pt x="18" y="11"/>
                      <a:pt x="14" y="13"/>
                    </a:cubicBezTo>
                    <a:cubicBezTo>
                      <a:pt x="10" y="14"/>
                      <a:pt x="5" y="16"/>
                      <a:pt x="0" y="19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8" y="1"/>
                      <a:pt x="22" y="0"/>
                      <a:pt x="26" y="0"/>
                    </a:cubicBezTo>
                    <a:cubicBezTo>
                      <a:pt x="35" y="0"/>
                      <a:pt x="43" y="3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4"/>
                      <a:pt x="55" y="37"/>
                    </a:cubicBezTo>
                    <a:cubicBezTo>
                      <a:pt x="53" y="40"/>
                      <a:pt x="51" y="44"/>
                      <a:pt x="47" y="49"/>
                    </a:cubicBezTo>
                    <a:cubicBezTo>
                      <a:pt x="46" y="50"/>
                      <a:pt x="43" y="53"/>
                      <a:pt x="37" y="59"/>
                    </a:cubicBezTo>
                    <a:cubicBezTo>
                      <a:pt x="32" y="65"/>
                      <a:pt x="24" y="72"/>
                      <a:pt x="14" y="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4" name="Line 106">
                <a:extLst>
                  <a:ext uri="{FF2B5EF4-FFF2-40B4-BE49-F238E27FC236}">
                    <a16:creationId xmlns:a16="http://schemas.microsoft.com/office/drawing/2014/main" id="{D02D6F2C-D7A7-9842-9314-9C6162FF2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5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5" name="Freeform 107">
                <a:extLst>
                  <a:ext uri="{FF2B5EF4-FFF2-40B4-BE49-F238E27FC236}">
                    <a16:creationId xmlns:a16="http://schemas.microsoft.com/office/drawing/2014/main" id="{423B4C49-368F-A049-BB34-2F0D0D6D9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9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6" name="Freeform 108">
                <a:extLst>
                  <a:ext uri="{FF2B5EF4-FFF2-40B4-BE49-F238E27FC236}">
                    <a16:creationId xmlns:a16="http://schemas.microsoft.com/office/drawing/2014/main" id="{A163F4A2-5D9A-2942-924D-D59071DE65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" y="1231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4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4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8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7" name="Freeform 110">
                <a:extLst>
                  <a:ext uri="{FF2B5EF4-FFF2-40B4-BE49-F238E27FC236}">
                    <a16:creationId xmlns:a16="http://schemas.microsoft.com/office/drawing/2014/main" id="{D4751BAB-96E2-FF47-B1AF-EF50F5828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3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8" name="Freeform 111">
                <a:extLst>
                  <a:ext uri="{FF2B5EF4-FFF2-40B4-BE49-F238E27FC236}">
                    <a16:creationId xmlns:a16="http://schemas.microsoft.com/office/drawing/2014/main" id="{9297CF0E-53E0-724F-86ED-668C4609B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" y="1208"/>
                <a:ext cx="50" cy="79"/>
              </a:xfrm>
              <a:custGeom>
                <a:avLst/>
                <a:gdLst>
                  <a:gd name="T0" fmla="*/ 41 w 60"/>
                  <a:gd name="T1" fmla="*/ 44 h 95"/>
                  <a:gd name="T2" fmla="*/ 55 w 60"/>
                  <a:gd name="T3" fmla="*/ 52 h 95"/>
                  <a:gd name="T4" fmla="*/ 60 w 60"/>
                  <a:gd name="T5" fmla="*/ 66 h 95"/>
                  <a:gd name="T6" fmla="*/ 51 w 60"/>
                  <a:gd name="T7" fmla="*/ 87 h 95"/>
                  <a:gd name="T8" fmla="*/ 24 w 60"/>
                  <a:gd name="T9" fmla="*/ 95 h 95"/>
                  <a:gd name="T10" fmla="*/ 13 w 60"/>
                  <a:gd name="T11" fmla="*/ 93 h 95"/>
                  <a:gd name="T12" fmla="*/ 0 w 60"/>
                  <a:gd name="T13" fmla="*/ 90 h 95"/>
                  <a:gd name="T14" fmla="*/ 0 w 60"/>
                  <a:gd name="T15" fmla="*/ 78 h 95"/>
                  <a:gd name="T16" fmla="*/ 11 w 60"/>
                  <a:gd name="T17" fmla="*/ 83 h 95"/>
                  <a:gd name="T18" fmla="*/ 24 w 60"/>
                  <a:gd name="T19" fmla="*/ 84 h 95"/>
                  <a:gd name="T20" fmla="*/ 42 w 60"/>
                  <a:gd name="T21" fmla="*/ 80 h 95"/>
                  <a:gd name="T22" fmla="*/ 48 w 60"/>
                  <a:gd name="T23" fmla="*/ 66 h 95"/>
                  <a:gd name="T24" fmla="*/ 42 w 60"/>
                  <a:gd name="T25" fmla="*/ 54 h 95"/>
                  <a:gd name="T26" fmla="*/ 26 w 60"/>
                  <a:gd name="T27" fmla="*/ 49 h 95"/>
                  <a:gd name="T28" fmla="*/ 16 w 60"/>
                  <a:gd name="T29" fmla="*/ 49 h 95"/>
                  <a:gd name="T30" fmla="*/ 16 w 60"/>
                  <a:gd name="T31" fmla="*/ 39 h 95"/>
                  <a:gd name="T32" fmla="*/ 27 w 60"/>
                  <a:gd name="T33" fmla="*/ 39 h 95"/>
                  <a:gd name="T34" fmla="*/ 41 w 60"/>
                  <a:gd name="T35" fmla="*/ 36 h 95"/>
                  <a:gd name="T36" fmla="*/ 46 w 60"/>
                  <a:gd name="T37" fmla="*/ 25 h 95"/>
                  <a:gd name="T38" fmla="*/ 41 w 60"/>
                  <a:gd name="T39" fmla="*/ 15 h 95"/>
                  <a:gd name="T40" fmla="*/ 26 w 60"/>
                  <a:gd name="T41" fmla="*/ 11 h 95"/>
                  <a:gd name="T42" fmla="*/ 16 w 60"/>
                  <a:gd name="T43" fmla="*/ 12 h 95"/>
                  <a:gd name="T44" fmla="*/ 3 w 60"/>
                  <a:gd name="T45" fmla="*/ 15 h 95"/>
                  <a:gd name="T46" fmla="*/ 3 w 60"/>
                  <a:gd name="T47" fmla="*/ 4 h 95"/>
                  <a:gd name="T48" fmla="*/ 16 w 60"/>
                  <a:gd name="T49" fmla="*/ 1 h 95"/>
                  <a:gd name="T50" fmla="*/ 27 w 60"/>
                  <a:gd name="T51" fmla="*/ 0 h 95"/>
                  <a:gd name="T52" fmla="*/ 50 w 60"/>
                  <a:gd name="T53" fmla="*/ 7 h 95"/>
                  <a:gd name="T54" fmla="*/ 58 w 60"/>
                  <a:gd name="T55" fmla="*/ 24 h 95"/>
                  <a:gd name="T56" fmla="*/ 53 w 60"/>
                  <a:gd name="T57" fmla="*/ 37 h 95"/>
                  <a:gd name="T58" fmla="*/ 41 w 60"/>
                  <a:gd name="T59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5">
                    <a:moveTo>
                      <a:pt x="41" y="44"/>
                    </a:moveTo>
                    <a:cubicBezTo>
                      <a:pt x="47" y="45"/>
                      <a:pt x="52" y="48"/>
                      <a:pt x="55" y="52"/>
                    </a:cubicBezTo>
                    <a:cubicBezTo>
                      <a:pt x="58" y="56"/>
                      <a:pt x="60" y="61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5"/>
                      <a:pt x="24" y="95"/>
                    </a:cubicBezTo>
                    <a:cubicBezTo>
                      <a:pt x="21" y="95"/>
                      <a:pt x="17" y="94"/>
                      <a:pt x="13" y="93"/>
                    </a:cubicBezTo>
                    <a:cubicBezTo>
                      <a:pt x="9" y="93"/>
                      <a:pt x="4" y="92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2"/>
                      <a:pt x="11" y="83"/>
                    </a:cubicBezTo>
                    <a:cubicBezTo>
                      <a:pt x="15" y="84"/>
                      <a:pt x="20" y="84"/>
                      <a:pt x="24" y="84"/>
                    </a:cubicBezTo>
                    <a:cubicBezTo>
                      <a:pt x="32" y="84"/>
                      <a:pt x="38" y="83"/>
                      <a:pt x="42" y="80"/>
                    </a:cubicBezTo>
                    <a:cubicBezTo>
                      <a:pt x="46" y="77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8" y="38"/>
                      <a:pt x="41" y="36"/>
                    </a:cubicBezTo>
                    <a:cubicBezTo>
                      <a:pt x="44" y="33"/>
                      <a:pt x="46" y="30"/>
                      <a:pt x="46" y="25"/>
                    </a:cubicBezTo>
                    <a:cubicBezTo>
                      <a:pt x="46" y="21"/>
                      <a:pt x="44" y="17"/>
                      <a:pt x="41" y="15"/>
                    </a:cubicBezTo>
                    <a:cubicBezTo>
                      <a:pt x="37" y="12"/>
                      <a:pt x="33" y="11"/>
                      <a:pt x="26" y="11"/>
                    </a:cubicBezTo>
                    <a:cubicBezTo>
                      <a:pt x="23" y="11"/>
                      <a:pt x="19" y="11"/>
                      <a:pt x="16" y="12"/>
                    </a:cubicBezTo>
                    <a:cubicBezTo>
                      <a:pt x="12" y="13"/>
                      <a:pt x="7" y="14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37" y="0"/>
                      <a:pt x="44" y="3"/>
                      <a:pt x="50" y="7"/>
                    </a:cubicBezTo>
                    <a:cubicBezTo>
                      <a:pt x="55" y="11"/>
                      <a:pt x="58" y="17"/>
                      <a:pt x="58" y="24"/>
                    </a:cubicBezTo>
                    <a:cubicBezTo>
                      <a:pt x="58" y="29"/>
                      <a:pt x="56" y="33"/>
                      <a:pt x="53" y="37"/>
                    </a:cubicBezTo>
                    <a:cubicBezTo>
                      <a:pt x="51" y="40"/>
                      <a:pt x="46" y="43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9" name="Freeform 112">
                <a:extLst>
                  <a:ext uri="{FF2B5EF4-FFF2-40B4-BE49-F238E27FC236}">
                    <a16:creationId xmlns:a16="http://schemas.microsoft.com/office/drawing/2014/main" id="{D92D9E41-56C4-274F-BF4A-F8A7067E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277"/>
                <a:ext cx="163" cy="141"/>
              </a:xfrm>
              <a:custGeom>
                <a:avLst/>
                <a:gdLst>
                  <a:gd name="T0" fmla="*/ 0 w 196"/>
                  <a:gd name="T1" fmla="*/ 53 h 170"/>
                  <a:gd name="T2" fmla="*/ 39 w 196"/>
                  <a:gd name="T3" fmla="*/ 12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6" h="170">
                    <a:moveTo>
                      <a:pt x="0" y="53"/>
                    </a:moveTo>
                    <a:cubicBezTo>
                      <a:pt x="196" y="0"/>
                      <a:pt x="196" y="170"/>
                      <a:pt x="39" y="128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0" name="Freeform 113">
                <a:extLst>
                  <a:ext uri="{FF2B5EF4-FFF2-40B4-BE49-F238E27FC236}">
                    <a16:creationId xmlns:a16="http://schemas.microsoft.com/office/drawing/2014/main" id="{C7817F9C-E2C7-1E47-B05F-7C840F4D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369"/>
                <a:ext cx="59" cy="40"/>
              </a:xfrm>
              <a:custGeom>
                <a:avLst/>
                <a:gdLst>
                  <a:gd name="T0" fmla="*/ 0 w 71"/>
                  <a:gd name="T1" fmla="*/ 7 h 48"/>
                  <a:gd name="T2" fmla="*/ 58 w 71"/>
                  <a:gd name="T3" fmla="*/ 48 h 48"/>
                  <a:gd name="T4" fmla="*/ 71 w 71"/>
                  <a:gd name="T5" fmla="*/ 0 h 48"/>
                  <a:gd name="T6" fmla="*/ 0 w 71"/>
                  <a:gd name="T7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8">
                    <a:moveTo>
                      <a:pt x="0" y="7"/>
                    </a:moveTo>
                    <a:cubicBezTo>
                      <a:pt x="15" y="14"/>
                      <a:pt x="43" y="29"/>
                      <a:pt x="58" y="48"/>
                    </a:cubicBezTo>
                    <a:cubicBezTo>
                      <a:pt x="47" y="26"/>
                      <a:pt x="50" y="13"/>
                      <a:pt x="71" y="0"/>
                    </a:cubicBezTo>
                    <a:cubicBezTo>
                      <a:pt x="48" y="9"/>
                      <a:pt x="17" y="8"/>
                      <a:pt x="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1" name="Freeform 114">
                <a:extLst>
                  <a:ext uri="{FF2B5EF4-FFF2-40B4-BE49-F238E27FC236}">
                    <a16:creationId xmlns:a16="http://schemas.microsoft.com/office/drawing/2014/main" id="{C5C9B61F-065F-CD4D-8832-F61D40917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" y="1307"/>
                <a:ext cx="61" cy="65"/>
              </a:xfrm>
              <a:custGeom>
                <a:avLst/>
                <a:gdLst>
                  <a:gd name="T0" fmla="*/ 26 w 73"/>
                  <a:gd name="T1" fmla="*/ 39 h 78"/>
                  <a:gd name="T2" fmla="*/ 0 w 73"/>
                  <a:gd name="T3" fmla="*/ 24 h 78"/>
                  <a:gd name="T4" fmla="*/ 5 w 73"/>
                  <a:gd name="T5" fmla="*/ 15 h 78"/>
                  <a:gd name="T6" fmla="*/ 31 w 73"/>
                  <a:gd name="T7" fmla="*/ 30 h 78"/>
                  <a:gd name="T8" fmla="*/ 31 w 73"/>
                  <a:gd name="T9" fmla="*/ 0 h 78"/>
                  <a:gd name="T10" fmla="*/ 42 w 73"/>
                  <a:gd name="T11" fmla="*/ 0 h 78"/>
                  <a:gd name="T12" fmla="*/ 42 w 73"/>
                  <a:gd name="T13" fmla="*/ 30 h 78"/>
                  <a:gd name="T14" fmla="*/ 68 w 73"/>
                  <a:gd name="T15" fmla="*/ 15 h 78"/>
                  <a:gd name="T16" fmla="*/ 73 w 73"/>
                  <a:gd name="T17" fmla="*/ 24 h 78"/>
                  <a:gd name="T18" fmla="*/ 47 w 73"/>
                  <a:gd name="T19" fmla="*/ 39 h 78"/>
                  <a:gd name="T20" fmla="*/ 73 w 73"/>
                  <a:gd name="T21" fmla="*/ 54 h 78"/>
                  <a:gd name="T22" fmla="*/ 68 w 73"/>
                  <a:gd name="T23" fmla="*/ 63 h 78"/>
                  <a:gd name="T24" fmla="*/ 42 w 73"/>
                  <a:gd name="T25" fmla="*/ 48 h 78"/>
                  <a:gd name="T26" fmla="*/ 42 w 73"/>
                  <a:gd name="T27" fmla="*/ 78 h 78"/>
                  <a:gd name="T28" fmla="*/ 31 w 73"/>
                  <a:gd name="T29" fmla="*/ 78 h 78"/>
                  <a:gd name="T30" fmla="*/ 31 w 73"/>
                  <a:gd name="T31" fmla="*/ 48 h 78"/>
                  <a:gd name="T32" fmla="*/ 5 w 73"/>
                  <a:gd name="T33" fmla="*/ 63 h 78"/>
                  <a:gd name="T34" fmla="*/ 0 w 73"/>
                  <a:gd name="T35" fmla="*/ 54 h 78"/>
                  <a:gd name="T36" fmla="*/ 26 w 73"/>
                  <a:gd name="T37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8">
                    <a:moveTo>
                      <a:pt x="26" y="39"/>
                    </a:moveTo>
                    <a:lnTo>
                      <a:pt x="0" y="24"/>
                    </a:lnTo>
                    <a:lnTo>
                      <a:pt x="5" y="15"/>
                    </a:lnTo>
                    <a:lnTo>
                      <a:pt x="31" y="30"/>
                    </a:lnTo>
                    <a:lnTo>
                      <a:pt x="31" y="0"/>
                    </a:lnTo>
                    <a:lnTo>
                      <a:pt x="42" y="0"/>
                    </a:lnTo>
                    <a:lnTo>
                      <a:pt x="42" y="30"/>
                    </a:lnTo>
                    <a:lnTo>
                      <a:pt x="68" y="15"/>
                    </a:lnTo>
                    <a:lnTo>
                      <a:pt x="73" y="24"/>
                    </a:lnTo>
                    <a:lnTo>
                      <a:pt x="47" y="39"/>
                    </a:lnTo>
                    <a:lnTo>
                      <a:pt x="73" y="54"/>
                    </a:lnTo>
                    <a:lnTo>
                      <a:pt x="68" y="63"/>
                    </a:lnTo>
                    <a:lnTo>
                      <a:pt x="42" y="48"/>
                    </a:lnTo>
                    <a:lnTo>
                      <a:pt x="42" y="78"/>
                    </a:lnTo>
                    <a:lnTo>
                      <a:pt x="31" y="78"/>
                    </a:lnTo>
                    <a:lnTo>
                      <a:pt x="31" y="48"/>
                    </a:lnTo>
                    <a:lnTo>
                      <a:pt x="5" y="63"/>
                    </a:lnTo>
                    <a:lnTo>
                      <a:pt x="0" y="54"/>
                    </a:lnTo>
                    <a:lnTo>
                      <a:pt x="26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2B6ACA-2316-8144-AB2E-B868A0A18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9973" y="1543050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6798A1-027B-B540-90E1-3CDA8CEC9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0324" y="2452686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47E9CC-D44A-C54F-8FCE-75B94891C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069" y="1605439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70146"/>
                  </a:buClr>
                  <a:buFont typeface="Wingdings" pitchFamily="2" charset="2"/>
                  <a:buChar char="§"/>
                  <a:defRPr sz="2600" kern="120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Ubuntu" panose="020B0504030602030204" pitchFamily="34" charset="0"/>
                  </a:defRPr>
                </a:lvl1pPr>
                <a:lvl2pPr marL="719138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70C0"/>
                  </a:buClr>
                  <a:buFont typeface="Wingdings" pitchFamily="-107" charset="2"/>
                  <a:buChar char="§"/>
                  <a:defRPr sz="2400" b="0" i="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2pPr>
                <a:lvl3pPr marL="1168400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030A0"/>
                  </a:buClr>
                  <a:buFont typeface="Wingdings" pitchFamily="-107" charset="2"/>
                  <a:buChar char="§"/>
                  <a:defRPr sz="2400" b="0" i="1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Font typeface="Wingdings" pitchFamily="-107" charset="2"/>
                  <a:buChar char="§"/>
                  <a:defRPr sz="2000" b="0" kern="1200">
                    <a:solidFill>
                      <a:srgbClr val="002060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 pitchFamily="-107" charset="0"/>
                  <a:buChar char="-"/>
                  <a:defRPr sz="2000" kern="1200" baseline="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endParaRPr lang="en-US" b="1" dirty="0">
                  <a:latin typeface="Ubuntu Condensed" panose="020B0506030602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White-box: 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</a:p>
              <a:p>
                <a:pPr marL="0" indent="0">
                  <a:buFont typeface="Wingdings" pitchFamily="2" charset="2"/>
                  <a:buNone/>
                </a:pPr>
                <a:endParaRPr lang="en-US" dirty="0">
                  <a:latin typeface="Ubuntu Condensed" panose="020B0506030602030204" pitchFamily="34" charset="0"/>
                </a:endParaRPr>
              </a:p>
            </p:txBody>
          </p:sp>
        </mc:Choice>
        <mc:Fallback xmlns="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  <a:blipFill>
                <a:blip r:embed="rId3"/>
                <a:stretch>
                  <a:fillRect l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70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B97A-0361-D94E-9C3E-5A9CBE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1D95-C87D-1A4C-BE2E-2FA4E616335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0725" y="6596063"/>
            <a:ext cx="3724275" cy="215900"/>
          </a:xfrm>
        </p:spPr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767F0-6218-6349-AF1F-1207299F9D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A7D2-81C1-1D46-8941-0D45E4EF9E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EDE497-3854-0C4D-9754-D34130DE54D0}"/>
              </a:ext>
            </a:extLst>
          </p:cNvPr>
          <p:cNvGrpSpPr/>
          <p:nvPr/>
        </p:nvGrpSpPr>
        <p:grpSpPr>
          <a:xfrm>
            <a:off x="679244" y="1082539"/>
            <a:ext cx="8464756" cy="1717393"/>
            <a:chOff x="1591299" y="1078291"/>
            <a:chExt cx="10191429" cy="171739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DD5ECAC5-B42E-E14B-A504-BE6D1F641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299" y="1269112"/>
              <a:ext cx="4363015" cy="123726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  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padlock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void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    p = </a:t>
              </a:r>
              <a:r>
                <a:rPr lang="en-US" alt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make_symbolic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    if(</a:t>
              </a:r>
              <a:r>
                <a:rPr lang="en-US" altLang="en-US" sz="12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check(p) ) {…} else {…};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63C274-00BD-7E41-9499-6E32E724CAF8}"/>
                </a:ext>
              </a:extLst>
            </p:cNvPr>
            <p:cNvSpPr/>
            <p:nvPr/>
          </p:nvSpPr>
          <p:spPr>
            <a:xfrm>
              <a:off x="5679368" y="1078291"/>
              <a:ext cx="6103360" cy="1717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</a:t>
              </a: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p) {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static state = 0;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if(state==0 &amp;&amp; p==1){state = 1;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if(state==1 &amp;&amp; p==2){state = 2;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if(state==2 &amp;&amp; p==3){state = 3; return 1;}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else{ state=0;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en-US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8665E8-EB16-FC4F-A01C-7A0BBF6E6789}"/>
              </a:ext>
            </a:extLst>
          </p:cNvPr>
          <p:cNvGrpSpPr/>
          <p:nvPr/>
        </p:nvGrpSpPr>
        <p:grpSpPr>
          <a:xfrm>
            <a:off x="3934964" y="2820514"/>
            <a:ext cx="5096742" cy="1318347"/>
            <a:chOff x="7264400" y="1455738"/>
            <a:chExt cx="4926013" cy="1244600"/>
          </a:xfrm>
        </p:grpSpPr>
        <p:grpSp>
          <p:nvGrpSpPr>
            <p:cNvPr id="23" name="Group 61">
              <a:extLst>
                <a:ext uri="{FF2B5EF4-FFF2-40B4-BE49-F238E27FC236}">
                  <a16:creationId xmlns:a16="http://schemas.microsoft.com/office/drawing/2014/main" id="{E5E34C5E-3DBC-314B-B8F2-422FD7B908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64400" y="1455738"/>
              <a:ext cx="4926013" cy="1244600"/>
              <a:chOff x="4576" y="917"/>
              <a:chExt cx="3103" cy="784"/>
            </a:xfrm>
          </p:grpSpPr>
          <p:sp>
            <p:nvSpPr>
              <p:cNvPr id="27" name="AutoShape 60">
                <a:extLst>
                  <a:ext uri="{FF2B5EF4-FFF2-40B4-BE49-F238E27FC236}">
                    <a16:creationId xmlns:a16="http://schemas.microsoft.com/office/drawing/2014/main" id="{5978F248-658B-8047-8E7C-C8895249DF7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76" y="917"/>
                <a:ext cx="3103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8" name="Oval 62">
                <a:extLst>
                  <a:ext uri="{FF2B5EF4-FFF2-40B4-BE49-F238E27FC236}">
                    <a16:creationId xmlns:a16="http://schemas.microsoft.com/office/drawing/2014/main" id="{8F92E14A-978B-1049-85F9-045A36D0F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9" name="Freeform 63">
                <a:extLst>
                  <a:ext uri="{FF2B5EF4-FFF2-40B4-BE49-F238E27FC236}">
                    <a16:creationId xmlns:a16="http://schemas.microsoft.com/office/drawing/2014/main" id="{050D92FD-AB4E-8D43-9A7F-01D9E530C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2" y="1310"/>
                <a:ext cx="53" cy="78"/>
              </a:xfrm>
              <a:custGeom>
                <a:avLst/>
                <a:gdLst>
                  <a:gd name="T0" fmla="*/ 31 w 63"/>
                  <a:gd name="T1" fmla="*/ 10 h 94"/>
                  <a:gd name="T2" fmla="*/ 17 w 63"/>
                  <a:gd name="T3" fmla="*/ 19 h 94"/>
                  <a:gd name="T4" fmla="*/ 12 w 63"/>
                  <a:gd name="T5" fmla="*/ 47 h 94"/>
                  <a:gd name="T6" fmla="*/ 17 w 63"/>
                  <a:gd name="T7" fmla="*/ 75 h 94"/>
                  <a:gd name="T8" fmla="*/ 31 w 63"/>
                  <a:gd name="T9" fmla="*/ 84 h 94"/>
                  <a:gd name="T10" fmla="*/ 46 w 63"/>
                  <a:gd name="T11" fmla="*/ 75 h 94"/>
                  <a:gd name="T12" fmla="*/ 51 w 63"/>
                  <a:gd name="T13" fmla="*/ 47 h 94"/>
                  <a:gd name="T14" fmla="*/ 46 w 63"/>
                  <a:gd name="T15" fmla="*/ 19 h 94"/>
                  <a:gd name="T16" fmla="*/ 31 w 63"/>
                  <a:gd name="T17" fmla="*/ 10 h 94"/>
                  <a:gd name="T18" fmla="*/ 31 w 63"/>
                  <a:gd name="T19" fmla="*/ 0 h 94"/>
                  <a:gd name="T20" fmla="*/ 55 w 63"/>
                  <a:gd name="T21" fmla="*/ 12 h 94"/>
                  <a:gd name="T22" fmla="*/ 63 w 63"/>
                  <a:gd name="T23" fmla="*/ 47 h 94"/>
                  <a:gd name="T24" fmla="*/ 55 w 63"/>
                  <a:gd name="T25" fmla="*/ 82 h 94"/>
                  <a:gd name="T26" fmla="*/ 31 w 63"/>
                  <a:gd name="T27" fmla="*/ 94 h 94"/>
                  <a:gd name="T28" fmla="*/ 8 w 63"/>
                  <a:gd name="T29" fmla="*/ 82 h 94"/>
                  <a:gd name="T30" fmla="*/ 0 w 63"/>
                  <a:gd name="T31" fmla="*/ 47 h 94"/>
                  <a:gd name="T32" fmla="*/ 8 w 63"/>
                  <a:gd name="T33" fmla="*/ 12 h 94"/>
                  <a:gd name="T34" fmla="*/ 31 w 63"/>
                  <a:gd name="T3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94">
                    <a:moveTo>
                      <a:pt x="31" y="10"/>
                    </a:moveTo>
                    <a:cubicBezTo>
                      <a:pt x="25" y="10"/>
                      <a:pt x="20" y="13"/>
                      <a:pt x="17" y="19"/>
                    </a:cubicBezTo>
                    <a:cubicBezTo>
                      <a:pt x="14" y="25"/>
                      <a:pt x="12" y="35"/>
                      <a:pt x="12" y="47"/>
                    </a:cubicBezTo>
                    <a:cubicBezTo>
                      <a:pt x="12" y="60"/>
                      <a:pt x="14" y="69"/>
                      <a:pt x="17" y="75"/>
                    </a:cubicBezTo>
                    <a:cubicBezTo>
                      <a:pt x="20" y="81"/>
                      <a:pt x="25" y="84"/>
                      <a:pt x="31" y="84"/>
                    </a:cubicBezTo>
                    <a:cubicBezTo>
                      <a:pt x="38" y="84"/>
                      <a:pt x="43" y="81"/>
                      <a:pt x="46" y="75"/>
                    </a:cubicBezTo>
                    <a:cubicBezTo>
                      <a:pt x="49" y="69"/>
                      <a:pt x="51" y="60"/>
                      <a:pt x="51" y="47"/>
                    </a:cubicBezTo>
                    <a:cubicBezTo>
                      <a:pt x="51" y="35"/>
                      <a:pt x="49" y="25"/>
                      <a:pt x="46" y="19"/>
                    </a:cubicBezTo>
                    <a:cubicBezTo>
                      <a:pt x="43" y="13"/>
                      <a:pt x="38" y="10"/>
                      <a:pt x="31" y="10"/>
                    </a:cubicBezTo>
                    <a:close/>
                    <a:moveTo>
                      <a:pt x="31" y="0"/>
                    </a:moveTo>
                    <a:cubicBezTo>
                      <a:pt x="42" y="0"/>
                      <a:pt x="49" y="4"/>
                      <a:pt x="55" y="12"/>
                    </a:cubicBezTo>
                    <a:cubicBezTo>
                      <a:pt x="60" y="20"/>
                      <a:pt x="63" y="32"/>
                      <a:pt x="63" y="47"/>
                    </a:cubicBezTo>
                    <a:cubicBezTo>
                      <a:pt x="63" y="62"/>
                      <a:pt x="60" y="74"/>
                      <a:pt x="55" y="82"/>
                    </a:cubicBezTo>
                    <a:cubicBezTo>
                      <a:pt x="49" y="90"/>
                      <a:pt x="42" y="94"/>
                      <a:pt x="31" y="94"/>
                    </a:cubicBezTo>
                    <a:cubicBezTo>
                      <a:pt x="21" y="94"/>
                      <a:pt x="13" y="90"/>
                      <a:pt x="8" y="82"/>
                    </a:cubicBezTo>
                    <a:cubicBezTo>
                      <a:pt x="3" y="74"/>
                      <a:pt x="0" y="62"/>
                      <a:pt x="0" y="47"/>
                    </a:cubicBezTo>
                    <a:cubicBezTo>
                      <a:pt x="0" y="32"/>
                      <a:pt x="3" y="20"/>
                      <a:pt x="8" y="12"/>
                    </a:cubicBezTo>
                    <a:cubicBezTo>
                      <a:pt x="13" y="4"/>
                      <a:pt x="21" y="0"/>
                      <a:pt x="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6B036D35-9142-5F4F-BF30-275198640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1348"/>
                <a:ext cx="1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1" name="Freeform 65">
                <a:extLst>
                  <a:ext uri="{FF2B5EF4-FFF2-40B4-BE49-F238E27FC236}">
                    <a16:creationId xmlns:a16="http://schemas.microsoft.com/office/drawing/2014/main" id="{C8075094-D70B-2642-87A0-99E37C937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6" y="1326"/>
                <a:ext cx="21" cy="44"/>
              </a:xfrm>
              <a:custGeom>
                <a:avLst/>
                <a:gdLst>
                  <a:gd name="T0" fmla="*/ 0 w 25"/>
                  <a:gd name="T1" fmla="*/ 0 h 53"/>
                  <a:gd name="T2" fmla="*/ 25 w 25"/>
                  <a:gd name="T3" fmla="*/ 26 h 53"/>
                  <a:gd name="T4" fmla="*/ 0 w 25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53">
                    <a:moveTo>
                      <a:pt x="0" y="0"/>
                    </a:moveTo>
                    <a:cubicBezTo>
                      <a:pt x="1" y="10"/>
                      <a:pt x="20" y="25"/>
                      <a:pt x="25" y="26"/>
                    </a:cubicBezTo>
                    <a:cubicBezTo>
                      <a:pt x="20" y="28"/>
                      <a:pt x="1" y="43"/>
                      <a:pt x="0" y="53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2" name="Oval 66">
                <a:extLst>
                  <a:ext uri="{FF2B5EF4-FFF2-40B4-BE49-F238E27FC236}">
                    <a16:creationId xmlns:a16="http://schemas.microsoft.com/office/drawing/2014/main" id="{E0DBED15-1AB0-C64D-9454-9173FB270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3" name="Freeform 67">
                <a:extLst>
                  <a:ext uri="{FF2B5EF4-FFF2-40B4-BE49-F238E27FC236}">
                    <a16:creationId xmlns:a16="http://schemas.microsoft.com/office/drawing/2014/main" id="{652F3943-D346-7549-B56C-DA898C3C7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" y="1313"/>
                <a:ext cx="45" cy="75"/>
              </a:xfrm>
              <a:custGeom>
                <a:avLst/>
                <a:gdLst>
                  <a:gd name="T0" fmla="*/ 1 w 54"/>
                  <a:gd name="T1" fmla="*/ 80 h 90"/>
                  <a:gd name="T2" fmla="*/ 21 w 54"/>
                  <a:gd name="T3" fmla="*/ 80 h 90"/>
                  <a:gd name="T4" fmla="*/ 21 w 54"/>
                  <a:gd name="T5" fmla="*/ 11 h 90"/>
                  <a:gd name="T6" fmla="*/ 0 w 54"/>
                  <a:gd name="T7" fmla="*/ 15 h 90"/>
                  <a:gd name="T8" fmla="*/ 0 w 54"/>
                  <a:gd name="T9" fmla="*/ 4 h 90"/>
                  <a:gd name="T10" fmla="*/ 21 w 54"/>
                  <a:gd name="T11" fmla="*/ 0 h 90"/>
                  <a:gd name="T12" fmla="*/ 33 w 54"/>
                  <a:gd name="T13" fmla="*/ 0 h 90"/>
                  <a:gd name="T14" fmla="*/ 33 w 54"/>
                  <a:gd name="T15" fmla="*/ 80 h 90"/>
                  <a:gd name="T16" fmla="*/ 54 w 54"/>
                  <a:gd name="T17" fmla="*/ 80 h 90"/>
                  <a:gd name="T18" fmla="*/ 54 w 54"/>
                  <a:gd name="T19" fmla="*/ 90 h 90"/>
                  <a:gd name="T20" fmla="*/ 1 w 54"/>
                  <a:gd name="T21" fmla="*/ 90 h 90"/>
                  <a:gd name="T22" fmla="*/ 1 w 54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0">
                    <a:moveTo>
                      <a:pt x="1" y="80"/>
                    </a:moveTo>
                    <a:lnTo>
                      <a:pt x="21" y="80"/>
                    </a:lnTo>
                    <a:lnTo>
                      <a:pt x="21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33" y="80"/>
                    </a:lnTo>
                    <a:lnTo>
                      <a:pt x="54" y="80"/>
                    </a:lnTo>
                    <a:lnTo>
                      <a:pt x="54" y="90"/>
                    </a:lnTo>
                    <a:lnTo>
                      <a:pt x="1" y="90"/>
                    </a:lnTo>
                    <a:lnTo>
                      <a:pt x="1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4" name="Oval 68">
                <a:extLst>
                  <a:ext uri="{FF2B5EF4-FFF2-40B4-BE49-F238E27FC236}">
                    <a16:creationId xmlns:a16="http://schemas.microsoft.com/office/drawing/2014/main" id="{3FA68379-5EBA-3540-9279-1E59EEE11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BE196C75-83F6-BC4F-9F4F-4A42E473F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" y="1313"/>
                <a:ext cx="48" cy="76"/>
              </a:xfrm>
              <a:custGeom>
                <a:avLst/>
                <a:gdLst>
                  <a:gd name="T0" fmla="*/ 15 w 58"/>
                  <a:gd name="T1" fmla="*/ 82 h 92"/>
                  <a:gd name="T2" fmla="*/ 58 w 58"/>
                  <a:gd name="T3" fmla="*/ 82 h 92"/>
                  <a:gd name="T4" fmla="*/ 58 w 58"/>
                  <a:gd name="T5" fmla="*/ 92 h 92"/>
                  <a:gd name="T6" fmla="*/ 0 w 58"/>
                  <a:gd name="T7" fmla="*/ 92 h 92"/>
                  <a:gd name="T8" fmla="*/ 0 w 58"/>
                  <a:gd name="T9" fmla="*/ 82 h 92"/>
                  <a:gd name="T10" fmla="*/ 19 w 58"/>
                  <a:gd name="T11" fmla="*/ 63 h 92"/>
                  <a:gd name="T12" fmla="*/ 34 w 58"/>
                  <a:gd name="T13" fmla="*/ 47 h 92"/>
                  <a:gd name="T14" fmla="*/ 42 w 58"/>
                  <a:gd name="T15" fmla="*/ 36 h 92"/>
                  <a:gd name="T16" fmla="*/ 45 w 58"/>
                  <a:gd name="T17" fmla="*/ 27 h 92"/>
                  <a:gd name="T18" fmla="*/ 40 w 58"/>
                  <a:gd name="T19" fmla="*/ 15 h 92"/>
                  <a:gd name="T20" fmla="*/ 26 w 58"/>
                  <a:gd name="T21" fmla="*/ 10 h 92"/>
                  <a:gd name="T22" fmla="*/ 14 w 58"/>
                  <a:gd name="T23" fmla="*/ 12 h 92"/>
                  <a:gd name="T24" fmla="*/ 1 w 58"/>
                  <a:gd name="T25" fmla="*/ 18 h 92"/>
                  <a:gd name="T26" fmla="*/ 1 w 58"/>
                  <a:gd name="T27" fmla="*/ 6 h 92"/>
                  <a:gd name="T28" fmla="*/ 14 w 58"/>
                  <a:gd name="T29" fmla="*/ 2 h 92"/>
                  <a:gd name="T30" fmla="*/ 26 w 58"/>
                  <a:gd name="T31" fmla="*/ 0 h 92"/>
                  <a:gd name="T32" fmla="*/ 49 w 58"/>
                  <a:gd name="T33" fmla="*/ 7 h 92"/>
                  <a:gd name="T34" fmla="*/ 57 w 58"/>
                  <a:gd name="T35" fmla="*/ 26 h 92"/>
                  <a:gd name="T36" fmla="*/ 55 w 58"/>
                  <a:gd name="T37" fmla="*/ 37 h 92"/>
                  <a:gd name="T38" fmla="*/ 47 w 58"/>
                  <a:gd name="T39" fmla="*/ 48 h 92"/>
                  <a:gd name="T40" fmla="*/ 38 w 58"/>
                  <a:gd name="T41" fmla="*/ 59 h 92"/>
                  <a:gd name="T42" fmla="*/ 15 w 58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92">
                    <a:moveTo>
                      <a:pt x="15" y="82"/>
                    </a:moveTo>
                    <a:lnTo>
                      <a:pt x="58" y="82"/>
                    </a:lnTo>
                    <a:lnTo>
                      <a:pt x="58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5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3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40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4" y="12"/>
                    </a:cubicBezTo>
                    <a:cubicBezTo>
                      <a:pt x="10" y="14"/>
                      <a:pt x="5" y="16"/>
                      <a:pt x="1" y="18"/>
                    </a:cubicBezTo>
                    <a:lnTo>
                      <a:pt x="1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9" y="1"/>
                      <a:pt x="23" y="0"/>
                      <a:pt x="26" y="0"/>
                    </a:cubicBezTo>
                    <a:cubicBezTo>
                      <a:pt x="36" y="0"/>
                      <a:pt x="43" y="2"/>
                      <a:pt x="49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4" y="40"/>
                      <a:pt x="51" y="44"/>
                      <a:pt x="47" y="48"/>
                    </a:cubicBezTo>
                    <a:cubicBezTo>
                      <a:pt x="46" y="50"/>
                      <a:pt x="43" y="53"/>
                      <a:pt x="38" y="59"/>
                    </a:cubicBezTo>
                    <a:cubicBezTo>
                      <a:pt x="32" y="64"/>
                      <a:pt x="25" y="72"/>
                      <a:pt x="15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D4D139CE-B05E-B041-B19F-09BABFE63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301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7" name="Oval 71">
                <a:extLst>
                  <a:ext uri="{FF2B5EF4-FFF2-40B4-BE49-F238E27FC236}">
                    <a16:creationId xmlns:a16="http://schemas.microsoft.com/office/drawing/2014/main" id="{281D4563-48D1-C84B-ACFB-08F7707E3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8" name="Freeform 72">
                <a:extLst>
                  <a:ext uri="{FF2B5EF4-FFF2-40B4-BE49-F238E27FC236}">
                    <a16:creationId xmlns:a16="http://schemas.microsoft.com/office/drawing/2014/main" id="{FC791608-16E6-8D4C-8548-076039F59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6" y="1312"/>
                <a:ext cx="50" cy="78"/>
              </a:xfrm>
              <a:custGeom>
                <a:avLst/>
                <a:gdLst>
                  <a:gd name="T0" fmla="*/ 41 w 60"/>
                  <a:gd name="T1" fmla="*/ 44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4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0 w 60"/>
                  <a:gd name="T39" fmla="*/ 14 h 94"/>
                  <a:gd name="T40" fmla="*/ 26 w 60"/>
                  <a:gd name="T41" fmla="*/ 10 h 94"/>
                  <a:gd name="T42" fmla="*/ 15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4 h 94"/>
                  <a:gd name="T56" fmla="*/ 53 w 60"/>
                  <a:gd name="T57" fmla="*/ 36 h 94"/>
                  <a:gd name="T58" fmla="*/ 41 w 60"/>
                  <a:gd name="T59" fmla="*/ 4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4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0" y="94"/>
                      <a:pt x="17" y="94"/>
                      <a:pt x="13" y="93"/>
                    </a:cubicBezTo>
                    <a:cubicBezTo>
                      <a:pt x="8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7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7"/>
                      <a:pt x="40" y="14"/>
                    </a:cubicBezTo>
                    <a:cubicBezTo>
                      <a:pt x="37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5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1"/>
                      <a:pt x="58" y="16"/>
                      <a:pt x="58" y="24"/>
                    </a:cubicBezTo>
                    <a:cubicBezTo>
                      <a:pt x="58" y="29"/>
                      <a:pt x="56" y="33"/>
                      <a:pt x="53" y="36"/>
                    </a:cubicBezTo>
                    <a:cubicBezTo>
                      <a:pt x="50" y="40"/>
                      <a:pt x="46" y="42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9" name="Freeform 73">
                <a:extLst>
                  <a:ext uri="{FF2B5EF4-FFF2-40B4-BE49-F238E27FC236}">
                    <a16:creationId xmlns:a16="http://schemas.microsoft.com/office/drawing/2014/main" id="{752D5FC3-EA49-6C4D-87DE-89DEA929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1092"/>
                <a:ext cx="136" cy="159"/>
              </a:xfrm>
              <a:custGeom>
                <a:avLst/>
                <a:gdLst>
                  <a:gd name="T0" fmla="*/ 50 w 164"/>
                  <a:gd name="T1" fmla="*/ 191 h 191"/>
                  <a:gd name="T2" fmla="*/ 124 w 164"/>
                  <a:gd name="T3" fmla="*/ 1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91">
                    <a:moveTo>
                      <a:pt x="50" y="191"/>
                    </a:moveTo>
                    <a:cubicBezTo>
                      <a:pt x="0" y="0"/>
                      <a:pt x="164" y="0"/>
                      <a:pt x="124" y="15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0" name="Freeform 74">
                <a:extLst>
                  <a:ext uri="{FF2B5EF4-FFF2-40B4-BE49-F238E27FC236}">
                    <a16:creationId xmlns:a16="http://schemas.microsoft.com/office/drawing/2014/main" id="{CF40BE95-1D49-5F4D-B825-CEF73817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1" y="1192"/>
                <a:ext cx="40" cy="59"/>
              </a:xfrm>
              <a:custGeom>
                <a:avLst/>
                <a:gdLst>
                  <a:gd name="T0" fmla="*/ 7 w 48"/>
                  <a:gd name="T1" fmla="*/ 71 h 71"/>
                  <a:gd name="T2" fmla="*/ 48 w 48"/>
                  <a:gd name="T3" fmla="*/ 13 h 71"/>
                  <a:gd name="T4" fmla="*/ 0 w 48"/>
                  <a:gd name="T5" fmla="*/ 0 h 71"/>
                  <a:gd name="T6" fmla="*/ 7 w 48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1">
                    <a:moveTo>
                      <a:pt x="7" y="71"/>
                    </a:moveTo>
                    <a:cubicBezTo>
                      <a:pt x="14" y="55"/>
                      <a:pt x="28" y="28"/>
                      <a:pt x="48" y="13"/>
                    </a:cubicBezTo>
                    <a:cubicBezTo>
                      <a:pt x="26" y="24"/>
                      <a:pt x="13" y="21"/>
                      <a:pt x="0" y="0"/>
                    </a:cubicBezTo>
                    <a:cubicBezTo>
                      <a:pt x="9" y="23"/>
                      <a:pt x="8" y="54"/>
                      <a:pt x="7" y="7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1" name="Freeform 75">
                <a:extLst>
                  <a:ext uri="{FF2B5EF4-FFF2-40B4-BE49-F238E27FC236}">
                    <a16:creationId xmlns:a16="http://schemas.microsoft.com/office/drawing/2014/main" id="{C428F8DC-514C-584B-8AEA-24D9CED04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4" y="1011"/>
                <a:ext cx="50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6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6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6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6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6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6"/>
                    </a:cubicBezTo>
                    <a:cubicBezTo>
                      <a:pt x="13" y="21"/>
                      <a:pt x="11" y="27"/>
                      <a:pt x="11" y="36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0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2" name="Freeform 78">
                <a:extLst>
                  <a:ext uri="{FF2B5EF4-FFF2-40B4-BE49-F238E27FC236}">
                    <a16:creationId xmlns:a16="http://schemas.microsoft.com/office/drawing/2014/main" id="{0DC0C849-E8CC-DD45-9CF1-7C4172B01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4" y="1022"/>
                <a:ext cx="65" cy="30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3" name="Freeform 79">
                <a:extLst>
                  <a:ext uri="{FF2B5EF4-FFF2-40B4-BE49-F238E27FC236}">
                    <a16:creationId xmlns:a16="http://schemas.microsoft.com/office/drawing/2014/main" id="{E8252BCD-174F-224B-8DE5-306962E3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" y="994"/>
                <a:ext cx="45" cy="76"/>
              </a:xfrm>
              <a:custGeom>
                <a:avLst/>
                <a:gdLst>
                  <a:gd name="T0" fmla="*/ 2 w 54"/>
                  <a:gd name="T1" fmla="*/ 80 h 91"/>
                  <a:gd name="T2" fmla="*/ 22 w 54"/>
                  <a:gd name="T3" fmla="*/ 80 h 91"/>
                  <a:gd name="T4" fmla="*/ 22 w 54"/>
                  <a:gd name="T5" fmla="*/ 11 h 91"/>
                  <a:gd name="T6" fmla="*/ 0 w 54"/>
                  <a:gd name="T7" fmla="*/ 15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0 h 91"/>
                  <a:gd name="T16" fmla="*/ 54 w 54"/>
                  <a:gd name="T17" fmla="*/ 80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0"/>
                    </a:moveTo>
                    <a:lnTo>
                      <a:pt x="22" y="80"/>
                    </a:lnTo>
                    <a:lnTo>
                      <a:pt x="22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0"/>
                    </a:lnTo>
                    <a:lnTo>
                      <a:pt x="54" y="80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4" name="Freeform 80">
                <a:extLst>
                  <a:ext uri="{FF2B5EF4-FFF2-40B4-BE49-F238E27FC236}">
                    <a16:creationId xmlns:a16="http://schemas.microsoft.com/office/drawing/2014/main" id="{C7449841-4ABE-F44A-9001-C9158C238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399"/>
                <a:ext cx="587" cy="120"/>
              </a:xfrm>
              <a:custGeom>
                <a:avLst/>
                <a:gdLst>
                  <a:gd name="T0" fmla="*/ 706 w 706"/>
                  <a:gd name="T1" fmla="*/ 0 h 145"/>
                  <a:gd name="T2" fmla="*/ 0 w 706"/>
                  <a:gd name="T3" fmla="*/ 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6" h="145">
                    <a:moveTo>
                      <a:pt x="706" y="0"/>
                    </a:moveTo>
                    <a:cubicBezTo>
                      <a:pt x="456" y="145"/>
                      <a:pt x="216" y="145"/>
                      <a:pt x="0" y="2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5" name="Freeform 81">
                <a:extLst>
                  <a:ext uri="{FF2B5EF4-FFF2-40B4-BE49-F238E27FC236}">
                    <a16:creationId xmlns:a16="http://schemas.microsoft.com/office/drawing/2014/main" id="{6CFCE40D-E830-AA48-A0B3-3D035DC9A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399"/>
                <a:ext cx="59" cy="45"/>
              </a:xfrm>
              <a:custGeom>
                <a:avLst/>
                <a:gdLst>
                  <a:gd name="T0" fmla="*/ 0 w 70"/>
                  <a:gd name="T1" fmla="*/ 0 h 55"/>
                  <a:gd name="T2" fmla="*/ 45 w 70"/>
                  <a:gd name="T3" fmla="*/ 55 h 55"/>
                  <a:gd name="T4" fmla="*/ 70 w 70"/>
                  <a:gd name="T5" fmla="*/ 12 h 55"/>
                  <a:gd name="T6" fmla="*/ 0 w 70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0"/>
                    </a:moveTo>
                    <a:cubicBezTo>
                      <a:pt x="12" y="12"/>
                      <a:pt x="35" y="32"/>
                      <a:pt x="45" y="55"/>
                    </a:cubicBezTo>
                    <a:cubicBezTo>
                      <a:pt x="40" y="31"/>
                      <a:pt x="46" y="20"/>
                      <a:pt x="70" y="12"/>
                    </a:cubicBezTo>
                    <a:cubicBezTo>
                      <a:pt x="45" y="15"/>
                      <a:pt x="16" y="6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AD0A2012-132F-704A-9027-C560FEDC37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6" y="154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7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7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07BA9E6B-F239-B74F-82A6-6BFC92C8B8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556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8" name="Freeform 86">
                <a:extLst>
                  <a:ext uri="{FF2B5EF4-FFF2-40B4-BE49-F238E27FC236}">
                    <a16:creationId xmlns:a16="http://schemas.microsoft.com/office/drawing/2014/main" id="{A9BF1A69-7E1A-2F45-88D4-04277B2D6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1526"/>
                <a:ext cx="47" cy="77"/>
              </a:xfrm>
              <a:custGeom>
                <a:avLst/>
                <a:gdLst>
                  <a:gd name="T0" fmla="*/ 14 w 57"/>
                  <a:gd name="T1" fmla="*/ 82 h 92"/>
                  <a:gd name="T2" fmla="*/ 57 w 57"/>
                  <a:gd name="T3" fmla="*/ 82 h 92"/>
                  <a:gd name="T4" fmla="*/ 57 w 57"/>
                  <a:gd name="T5" fmla="*/ 92 h 92"/>
                  <a:gd name="T6" fmla="*/ 0 w 57"/>
                  <a:gd name="T7" fmla="*/ 92 h 92"/>
                  <a:gd name="T8" fmla="*/ 0 w 57"/>
                  <a:gd name="T9" fmla="*/ 82 h 92"/>
                  <a:gd name="T10" fmla="*/ 19 w 57"/>
                  <a:gd name="T11" fmla="*/ 63 h 92"/>
                  <a:gd name="T12" fmla="*/ 34 w 57"/>
                  <a:gd name="T13" fmla="*/ 47 h 92"/>
                  <a:gd name="T14" fmla="*/ 42 w 57"/>
                  <a:gd name="T15" fmla="*/ 36 h 92"/>
                  <a:gd name="T16" fmla="*/ 45 w 57"/>
                  <a:gd name="T17" fmla="*/ 27 h 92"/>
                  <a:gd name="T18" fmla="*/ 39 w 57"/>
                  <a:gd name="T19" fmla="*/ 15 h 92"/>
                  <a:gd name="T20" fmla="*/ 26 w 57"/>
                  <a:gd name="T21" fmla="*/ 10 h 92"/>
                  <a:gd name="T22" fmla="*/ 14 w 57"/>
                  <a:gd name="T23" fmla="*/ 12 h 92"/>
                  <a:gd name="T24" fmla="*/ 0 w 57"/>
                  <a:gd name="T25" fmla="*/ 18 h 92"/>
                  <a:gd name="T26" fmla="*/ 0 w 57"/>
                  <a:gd name="T27" fmla="*/ 6 h 92"/>
                  <a:gd name="T28" fmla="*/ 14 w 57"/>
                  <a:gd name="T29" fmla="*/ 1 h 92"/>
                  <a:gd name="T30" fmla="*/ 26 w 57"/>
                  <a:gd name="T31" fmla="*/ 0 h 92"/>
                  <a:gd name="T32" fmla="*/ 48 w 57"/>
                  <a:gd name="T33" fmla="*/ 7 h 92"/>
                  <a:gd name="T34" fmla="*/ 57 w 57"/>
                  <a:gd name="T35" fmla="*/ 26 h 92"/>
                  <a:gd name="T36" fmla="*/ 55 w 57"/>
                  <a:gd name="T37" fmla="*/ 37 h 92"/>
                  <a:gd name="T38" fmla="*/ 47 w 57"/>
                  <a:gd name="T39" fmla="*/ 48 h 92"/>
                  <a:gd name="T40" fmla="*/ 37 w 57"/>
                  <a:gd name="T41" fmla="*/ 59 h 92"/>
                  <a:gd name="T42" fmla="*/ 14 w 57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2">
                    <a:moveTo>
                      <a:pt x="14" y="82"/>
                    </a:moveTo>
                    <a:lnTo>
                      <a:pt x="57" y="82"/>
                    </a:lnTo>
                    <a:lnTo>
                      <a:pt x="57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4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2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39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2" y="10"/>
                      <a:pt x="18" y="11"/>
                      <a:pt x="14" y="12"/>
                    </a:cubicBezTo>
                    <a:cubicBezTo>
                      <a:pt x="10" y="14"/>
                      <a:pt x="5" y="16"/>
                      <a:pt x="0" y="18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1"/>
                    </a:cubicBezTo>
                    <a:cubicBezTo>
                      <a:pt x="18" y="0"/>
                      <a:pt x="22" y="0"/>
                      <a:pt x="26" y="0"/>
                    </a:cubicBezTo>
                    <a:cubicBezTo>
                      <a:pt x="35" y="0"/>
                      <a:pt x="43" y="2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3" y="40"/>
                      <a:pt x="51" y="44"/>
                      <a:pt x="47" y="48"/>
                    </a:cubicBezTo>
                    <a:cubicBezTo>
                      <a:pt x="46" y="49"/>
                      <a:pt x="43" y="53"/>
                      <a:pt x="37" y="59"/>
                    </a:cubicBezTo>
                    <a:cubicBezTo>
                      <a:pt x="32" y="64"/>
                      <a:pt x="24" y="72"/>
                      <a:pt x="14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9" name="Freeform 87">
                <a:extLst>
                  <a:ext uri="{FF2B5EF4-FFF2-40B4-BE49-F238E27FC236}">
                    <a16:creationId xmlns:a16="http://schemas.microsoft.com/office/drawing/2014/main" id="{D9260236-4069-304F-A8CC-6C1B37251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023"/>
                <a:ext cx="1378" cy="274"/>
              </a:xfrm>
              <a:custGeom>
                <a:avLst/>
                <a:gdLst>
                  <a:gd name="T0" fmla="*/ 1658 w 1658"/>
                  <a:gd name="T1" fmla="*/ 330 h 330"/>
                  <a:gd name="T2" fmla="*/ 0 w 1658"/>
                  <a:gd name="T3" fmla="*/ 31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58" h="330">
                    <a:moveTo>
                      <a:pt x="1658" y="330"/>
                    </a:moveTo>
                    <a:cubicBezTo>
                      <a:pt x="1087" y="0"/>
                      <a:pt x="537" y="0"/>
                      <a:pt x="0" y="31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0" name="Freeform 88">
                <a:extLst>
                  <a:ext uri="{FF2B5EF4-FFF2-40B4-BE49-F238E27FC236}">
                    <a16:creationId xmlns:a16="http://schemas.microsoft.com/office/drawing/2014/main" id="{508DB8C5-C23D-E946-8AED-95D344616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252"/>
                <a:ext cx="59" cy="45"/>
              </a:xfrm>
              <a:custGeom>
                <a:avLst/>
                <a:gdLst>
                  <a:gd name="T0" fmla="*/ 0 w 70"/>
                  <a:gd name="T1" fmla="*/ 55 h 55"/>
                  <a:gd name="T2" fmla="*/ 70 w 70"/>
                  <a:gd name="T3" fmla="*/ 44 h 55"/>
                  <a:gd name="T4" fmla="*/ 45 w 70"/>
                  <a:gd name="T5" fmla="*/ 0 h 55"/>
                  <a:gd name="T6" fmla="*/ 0 w 7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55"/>
                    </a:moveTo>
                    <a:cubicBezTo>
                      <a:pt x="16" y="50"/>
                      <a:pt x="45" y="41"/>
                      <a:pt x="70" y="44"/>
                    </a:cubicBezTo>
                    <a:cubicBezTo>
                      <a:pt x="46" y="36"/>
                      <a:pt x="40" y="25"/>
                      <a:pt x="45" y="0"/>
                    </a:cubicBezTo>
                    <a:cubicBezTo>
                      <a:pt x="35" y="23"/>
                      <a:pt x="12" y="44"/>
                      <a:pt x="0" y="5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8D57CD71-F520-604B-8740-13ACAFF6E6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4" y="97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9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7"/>
                      <a:pt x="16" y="4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9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8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2" name="Freeform 92">
                <a:extLst>
                  <a:ext uri="{FF2B5EF4-FFF2-40B4-BE49-F238E27FC236}">
                    <a16:creationId xmlns:a16="http://schemas.microsoft.com/office/drawing/2014/main" id="{549F938D-534E-4C40-B924-90D14BBAE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6" y="983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3" name="Freeform 93">
                <a:extLst>
                  <a:ext uri="{FF2B5EF4-FFF2-40B4-BE49-F238E27FC236}">
                    <a16:creationId xmlns:a16="http://schemas.microsoft.com/office/drawing/2014/main" id="{F0E87302-A802-F349-884B-7A1A8B35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" y="953"/>
                <a:ext cx="50" cy="78"/>
              </a:xfrm>
              <a:custGeom>
                <a:avLst/>
                <a:gdLst>
                  <a:gd name="T0" fmla="*/ 41 w 60"/>
                  <a:gd name="T1" fmla="*/ 43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3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1 w 60"/>
                  <a:gd name="T39" fmla="*/ 14 h 94"/>
                  <a:gd name="T40" fmla="*/ 26 w 60"/>
                  <a:gd name="T41" fmla="*/ 10 h 94"/>
                  <a:gd name="T42" fmla="*/ 16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3 h 94"/>
                  <a:gd name="T56" fmla="*/ 53 w 60"/>
                  <a:gd name="T57" fmla="*/ 36 h 94"/>
                  <a:gd name="T58" fmla="*/ 41 w 60"/>
                  <a:gd name="T59" fmla="*/ 4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3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1" y="94"/>
                      <a:pt x="17" y="94"/>
                      <a:pt x="13" y="93"/>
                    </a:cubicBezTo>
                    <a:cubicBezTo>
                      <a:pt x="9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8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6"/>
                      <a:pt x="42" y="53"/>
                    </a:cubicBezTo>
                    <a:cubicBezTo>
                      <a:pt x="38" y="50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6"/>
                      <a:pt x="41" y="14"/>
                    </a:cubicBezTo>
                    <a:cubicBezTo>
                      <a:pt x="37" y="11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6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2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0"/>
                      <a:pt x="58" y="16"/>
                      <a:pt x="58" y="23"/>
                    </a:cubicBezTo>
                    <a:cubicBezTo>
                      <a:pt x="58" y="28"/>
                      <a:pt x="56" y="33"/>
                      <a:pt x="53" y="36"/>
                    </a:cubicBezTo>
                    <a:cubicBezTo>
                      <a:pt x="51" y="40"/>
                      <a:pt x="46" y="42"/>
                      <a:pt x="41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4" name="Line 94">
                <a:extLst>
                  <a:ext uri="{FF2B5EF4-FFF2-40B4-BE49-F238E27FC236}">
                    <a16:creationId xmlns:a16="http://schemas.microsoft.com/office/drawing/2014/main" id="{CB22AE03-4B4B-614B-91FC-BF5163257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2" y="1348"/>
                <a:ext cx="5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5" name="Freeform 95">
                <a:extLst>
                  <a:ext uri="{FF2B5EF4-FFF2-40B4-BE49-F238E27FC236}">
                    <a16:creationId xmlns:a16="http://schemas.microsoft.com/office/drawing/2014/main" id="{6BA3F2D1-7776-A645-AEBE-A4BBD1A5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" y="1327"/>
                <a:ext cx="54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6" name="Freeform 96">
                <a:extLst>
                  <a:ext uri="{FF2B5EF4-FFF2-40B4-BE49-F238E27FC236}">
                    <a16:creationId xmlns:a16="http://schemas.microsoft.com/office/drawing/2014/main" id="{B1932B43-F515-D043-947F-F6FAD40288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8" y="1229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7" name="Freeform 98">
                <a:extLst>
                  <a:ext uri="{FF2B5EF4-FFF2-40B4-BE49-F238E27FC236}">
                    <a16:creationId xmlns:a16="http://schemas.microsoft.com/office/drawing/2014/main" id="{3DFE770C-7B37-F24B-90C0-B620F94335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8" name="Freeform 99">
                <a:extLst>
                  <a:ext uri="{FF2B5EF4-FFF2-40B4-BE49-F238E27FC236}">
                    <a16:creationId xmlns:a16="http://schemas.microsoft.com/office/drawing/2014/main" id="{C8D25681-2A73-3E43-9D5E-6E5F6D282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1210"/>
                <a:ext cx="45" cy="76"/>
              </a:xfrm>
              <a:custGeom>
                <a:avLst/>
                <a:gdLst>
                  <a:gd name="T0" fmla="*/ 2 w 54"/>
                  <a:gd name="T1" fmla="*/ 81 h 91"/>
                  <a:gd name="T2" fmla="*/ 22 w 54"/>
                  <a:gd name="T3" fmla="*/ 81 h 91"/>
                  <a:gd name="T4" fmla="*/ 22 w 54"/>
                  <a:gd name="T5" fmla="*/ 11 h 91"/>
                  <a:gd name="T6" fmla="*/ 0 w 54"/>
                  <a:gd name="T7" fmla="*/ 16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1 h 91"/>
                  <a:gd name="T16" fmla="*/ 54 w 54"/>
                  <a:gd name="T17" fmla="*/ 81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1"/>
                    </a:moveTo>
                    <a:lnTo>
                      <a:pt x="22" y="81"/>
                    </a:lnTo>
                    <a:lnTo>
                      <a:pt x="22" y="11"/>
                    </a:lnTo>
                    <a:lnTo>
                      <a:pt x="0" y="16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1"/>
                    </a:lnTo>
                    <a:lnTo>
                      <a:pt x="54" y="81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9" name="Line 100">
                <a:extLst>
                  <a:ext uri="{FF2B5EF4-FFF2-40B4-BE49-F238E27FC236}">
                    <a16:creationId xmlns:a16="http://schemas.microsoft.com/office/drawing/2014/main" id="{32F96FB9-7E8F-224E-8492-9284DF3A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3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0" name="Freeform 101">
                <a:extLst>
                  <a:ext uri="{FF2B5EF4-FFF2-40B4-BE49-F238E27FC236}">
                    <a16:creationId xmlns:a16="http://schemas.microsoft.com/office/drawing/2014/main" id="{3AE3C2EE-A632-4541-8441-BF0BED5B9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7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1" name="Freeform 102">
                <a:extLst>
                  <a:ext uri="{FF2B5EF4-FFF2-40B4-BE49-F238E27FC236}">
                    <a16:creationId xmlns:a16="http://schemas.microsoft.com/office/drawing/2014/main" id="{B2855EB7-F51F-B44E-9FFF-591D713E4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2" y="1228"/>
                <a:ext cx="50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3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3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19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19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2" name="Freeform 104">
                <a:extLst>
                  <a:ext uri="{FF2B5EF4-FFF2-40B4-BE49-F238E27FC236}">
                    <a16:creationId xmlns:a16="http://schemas.microsoft.com/office/drawing/2014/main" id="{3EC217F7-AE38-5D4B-8AE9-E8D22E775D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5" y="1238"/>
                <a:ext cx="64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3" name="Freeform 105">
                <a:extLst>
                  <a:ext uri="{FF2B5EF4-FFF2-40B4-BE49-F238E27FC236}">
                    <a16:creationId xmlns:a16="http://schemas.microsoft.com/office/drawing/2014/main" id="{0C9CC0D2-29CA-104C-B0F1-F29F4C9A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" y="1208"/>
                <a:ext cx="47" cy="78"/>
              </a:xfrm>
              <a:custGeom>
                <a:avLst/>
                <a:gdLst>
                  <a:gd name="T0" fmla="*/ 14 w 57"/>
                  <a:gd name="T1" fmla="*/ 83 h 93"/>
                  <a:gd name="T2" fmla="*/ 57 w 57"/>
                  <a:gd name="T3" fmla="*/ 83 h 93"/>
                  <a:gd name="T4" fmla="*/ 57 w 57"/>
                  <a:gd name="T5" fmla="*/ 93 h 93"/>
                  <a:gd name="T6" fmla="*/ 0 w 57"/>
                  <a:gd name="T7" fmla="*/ 93 h 93"/>
                  <a:gd name="T8" fmla="*/ 0 w 57"/>
                  <a:gd name="T9" fmla="*/ 83 h 93"/>
                  <a:gd name="T10" fmla="*/ 19 w 57"/>
                  <a:gd name="T11" fmla="*/ 63 h 93"/>
                  <a:gd name="T12" fmla="*/ 34 w 57"/>
                  <a:gd name="T13" fmla="*/ 47 h 93"/>
                  <a:gd name="T14" fmla="*/ 42 w 57"/>
                  <a:gd name="T15" fmla="*/ 36 h 93"/>
                  <a:gd name="T16" fmla="*/ 44 w 57"/>
                  <a:gd name="T17" fmla="*/ 27 h 93"/>
                  <a:gd name="T18" fmla="*/ 39 w 57"/>
                  <a:gd name="T19" fmla="*/ 15 h 93"/>
                  <a:gd name="T20" fmla="*/ 26 w 57"/>
                  <a:gd name="T21" fmla="*/ 11 h 93"/>
                  <a:gd name="T22" fmla="*/ 14 w 57"/>
                  <a:gd name="T23" fmla="*/ 13 h 93"/>
                  <a:gd name="T24" fmla="*/ 0 w 57"/>
                  <a:gd name="T25" fmla="*/ 19 h 93"/>
                  <a:gd name="T26" fmla="*/ 0 w 57"/>
                  <a:gd name="T27" fmla="*/ 6 h 93"/>
                  <a:gd name="T28" fmla="*/ 14 w 57"/>
                  <a:gd name="T29" fmla="*/ 2 h 93"/>
                  <a:gd name="T30" fmla="*/ 26 w 57"/>
                  <a:gd name="T31" fmla="*/ 0 h 93"/>
                  <a:gd name="T32" fmla="*/ 48 w 57"/>
                  <a:gd name="T33" fmla="*/ 7 h 93"/>
                  <a:gd name="T34" fmla="*/ 57 w 57"/>
                  <a:gd name="T35" fmla="*/ 26 h 93"/>
                  <a:gd name="T36" fmla="*/ 55 w 57"/>
                  <a:gd name="T37" fmla="*/ 37 h 93"/>
                  <a:gd name="T38" fmla="*/ 47 w 57"/>
                  <a:gd name="T39" fmla="*/ 49 h 93"/>
                  <a:gd name="T40" fmla="*/ 37 w 57"/>
                  <a:gd name="T41" fmla="*/ 59 h 93"/>
                  <a:gd name="T42" fmla="*/ 14 w 57"/>
                  <a:gd name="T43" fmla="*/ 8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3">
                    <a:moveTo>
                      <a:pt x="14" y="83"/>
                    </a:moveTo>
                    <a:lnTo>
                      <a:pt x="57" y="83"/>
                    </a:lnTo>
                    <a:lnTo>
                      <a:pt x="57" y="93"/>
                    </a:lnTo>
                    <a:lnTo>
                      <a:pt x="0" y="93"/>
                    </a:lnTo>
                    <a:lnTo>
                      <a:pt x="0" y="83"/>
                    </a:lnTo>
                    <a:cubicBezTo>
                      <a:pt x="4" y="78"/>
                      <a:pt x="11" y="71"/>
                      <a:pt x="19" y="63"/>
                    </a:cubicBezTo>
                    <a:cubicBezTo>
                      <a:pt x="27" y="55"/>
                      <a:pt x="32" y="50"/>
                      <a:pt x="34" y="47"/>
                    </a:cubicBezTo>
                    <a:cubicBezTo>
                      <a:pt x="38" y="43"/>
                      <a:pt x="40" y="39"/>
                      <a:pt x="42" y="36"/>
                    </a:cubicBezTo>
                    <a:cubicBezTo>
                      <a:pt x="44" y="33"/>
                      <a:pt x="44" y="30"/>
                      <a:pt x="44" y="27"/>
                    </a:cubicBezTo>
                    <a:cubicBezTo>
                      <a:pt x="44" y="22"/>
                      <a:pt x="43" y="18"/>
                      <a:pt x="39" y="15"/>
                    </a:cubicBezTo>
                    <a:cubicBezTo>
                      <a:pt x="36" y="12"/>
                      <a:pt x="31" y="11"/>
                      <a:pt x="26" y="11"/>
                    </a:cubicBezTo>
                    <a:cubicBezTo>
                      <a:pt x="22" y="11"/>
                      <a:pt x="18" y="11"/>
                      <a:pt x="14" y="13"/>
                    </a:cubicBezTo>
                    <a:cubicBezTo>
                      <a:pt x="10" y="14"/>
                      <a:pt x="5" y="16"/>
                      <a:pt x="0" y="19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8" y="1"/>
                      <a:pt x="22" y="0"/>
                      <a:pt x="26" y="0"/>
                    </a:cubicBezTo>
                    <a:cubicBezTo>
                      <a:pt x="35" y="0"/>
                      <a:pt x="43" y="3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4"/>
                      <a:pt x="55" y="37"/>
                    </a:cubicBezTo>
                    <a:cubicBezTo>
                      <a:pt x="53" y="40"/>
                      <a:pt x="51" y="44"/>
                      <a:pt x="47" y="49"/>
                    </a:cubicBezTo>
                    <a:cubicBezTo>
                      <a:pt x="46" y="50"/>
                      <a:pt x="43" y="53"/>
                      <a:pt x="37" y="59"/>
                    </a:cubicBezTo>
                    <a:cubicBezTo>
                      <a:pt x="32" y="65"/>
                      <a:pt x="24" y="72"/>
                      <a:pt x="14" y="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4" name="Line 106">
                <a:extLst>
                  <a:ext uri="{FF2B5EF4-FFF2-40B4-BE49-F238E27FC236}">
                    <a16:creationId xmlns:a16="http://schemas.microsoft.com/office/drawing/2014/main" id="{D02D6F2C-D7A7-9842-9314-9C6162FF2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5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5" name="Freeform 107">
                <a:extLst>
                  <a:ext uri="{FF2B5EF4-FFF2-40B4-BE49-F238E27FC236}">
                    <a16:creationId xmlns:a16="http://schemas.microsoft.com/office/drawing/2014/main" id="{423B4C49-368F-A049-BB34-2F0D0D6D9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9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6" name="Freeform 108">
                <a:extLst>
                  <a:ext uri="{FF2B5EF4-FFF2-40B4-BE49-F238E27FC236}">
                    <a16:creationId xmlns:a16="http://schemas.microsoft.com/office/drawing/2014/main" id="{A163F4A2-5D9A-2942-924D-D59071DE65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" y="1231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4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4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8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7" name="Freeform 110">
                <a:extLst>
                  <a:ext uri="{FF2B5EF4-FFF2-40B4-BE49-F238E27FC236}">
                    <a16:creationId xmlns:a16="http://schemas.microsoft.com/office/drawing/2014/main" id="{D4751BAB-96E2-FF47-B1AF-EF50F5828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3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8" name="Freeform 111">
                <a:extLst>
                  <a:ext uri="{FF2B5EF4-FFF2-40B4-BE49-F238E27FC236}">
                    <a16:creationId xmlns:a16="http://schemas.microsoft.com/office/drawing/2014/main" id="{9297CF0E-53E0-724F-86ED-668C4609B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" y="1208"/>
                <a:ext cx="50" cy="79"/>
              </a:xfrm>
              <a:custGeom>
                <a:avLst/>
                <a:gdLst>
                  <a:gd name="T0" fmla="*/ 41 w 60"/>
                  <a:gd name="T1" fmla="*/ 44 h 95"/>
                  <a:gd name="T2" fmla="*/ 55 w 60"/>
                  <a:gd name="T3" fmla="*/ 52 h 95"/>
                  <a:gd name="T4" fmla="*/ 60 w 60"/>
                  <a:gd name="T5" fmla="*/ 66 h 95"/>
                  <a:gd name="T6" fmla="*/ 51 w 60"/>
                  <a:gd name="T7" fmla="*/ 87 h 95"/>
                  <a:gd name="T8" fmla="*/ 24 w 60"/>
                  <a:gd name="T9" fmla="*/ 95 h 95"/>
                  <a:gd name="T10" fmla="*/ 13 w 60"/>
                  <a:gd name="T11" fmla="*/ 93 h 95"/>
                  <a:gd name="T12" fmla="*/ 0 w 60"/>
                  <a:gd name="T13" fmla="*/ 90 h 95"/>
                  <a:gd name="T14" fmla="*/ 0 w 60"/>
                  <a:gd name="T15" fmla="*/ 78 h 95"/>
                  <a:gd name="T16" fmla="*/ 11 w 60"/>
                  <a:gd name="T17" fmla="*/ 83 h 95"/>
                  <a:gd name="T18" fmla="*/ 24 w 60"/>
                  <a:gd name="T19" fmla="*/ 84 h 95"/>
                  <a:gd name="T20" fmla="*/ 42 w 60"/>
                  <a:gd name="T21" fmla="*/ 80 h 95"/>
                  <a:gd name="T22" fmla="*/ 48 w 60"/>
                  <a:gd name="T23" fmla="*/ 66 h 95"/>
                  <a:gd name="T24" fmla="*/ 42 w 60"/>
                  <a:gd name="T25" fmla="*/ 54 h 95"/>
                  <a:gd name="T26" fmla="*/ 26 w 60"/>
                  <a:gd name="T27" fmla="*/ 49 h 95"/>
                  <a:gd name="T28" fmla="*/ 16 w 60"/>
                  <a:gd name="T29" fmla="*/ 49 h 95"/>
                  <a:gd name="T30" fmla="*/ 16 w 60"/>
                  <a:gd name="T31" fmla="*/ 39 h 95"/>
                  <a:gd name="T32" fmla="*/ 27 w 60"/>
                  <a:gd name="T33" fmla="*/ 39 h 95"/>
                  <a:gd name="T34" fmla="*/ 41 w 60"/>
                  <a:gd name="T35" fmla="*/ 36 h 95"/>
                  <a:gd name="T36" fmla="*/ 46 w 60"/>
                  <a:gd name="T37" fmla="*/ 25 h 95"/>
                  <a:gd name="T38" fmla="*/ 41 w 60"/>
                  <a:gd name="T39" fmla="*/ 15 h 95"/>
                  <a:gd name="T40" fmla="*/ 26 w 60"/>
                  <a:gd name="T41" fmla="*/ 11 h 95"/>
                  <a:gd name="T42" fmla="*/ 16 w 60"/>
                  <a:gd name="T43" fmla="*/ 12 h 95"/>
                  <a:gd name="T44" fmla="*/ 3 w 60"/>
                  <a:gd name="T45" fmla="*/ 15 h 95"/>
                  <a:gd name="T46" fmla="*/ 3 w 60"/>
                  <a:gd name="T47" fmla="*/ 4 h 95"/>
                  <a:gd name="T48" fmla="*/ 16 w 60"/>
                  <a:gd name="T49" fmla="*/ 1 h 95"/>
                  <a:gd name="T50" fmla="*/ 27 w 60"/>
                  <a:gd name="T51" fmla="*/ 0 h 95"/>
                  <a:gd name="T52" fmla="*/ 50 w 60"/>
                  <a:gd name="T53" fmla="*/ 7 h 95"/>
                  <a:gd name="T54" fmla="*/ 58 w 60"/>
                  <a:gd name="T55" fmla="*/ 24 h 95"/>
                  <a:gd name="T56" fmla="*/ 53 w 60"/>
                  <a:gd name="T57" fmla="*/ 37 h 95"/>
                  <a:gd name="T58" fmla="*/ 41 w 60"/>
                  <a:gd name="T59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5">
                    <a:moveTo>
                      <a:pt x="41" y="44"/>
                    </a:moveTo>
                    <a:cubicBezTo>
                      <a:pt x="47" y="45"/>
                      <a:pt x="52" y="48"/>
                      <a:pt x="55" y="52"/>
                    </a:cubicBezTo>
                    <a:cubicBezTo>
                      <a:pt x="58" y="56"/>
                      <a:pt x="60" y="61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5"/>
                      <a:pt x="24" y="95"/>
                    </a:cubicBezTo>
                    <a:cubicBezTo>
                      <a:pt x="21" y="95"/>
                      <a:pt x="17" y="94"/>
                      <a:pt x="13" y="93"/>
                    </a:cubicBezTo>
                    <a:cubicBezTo>
                      <a:pt x="9" y="93"/>
                      <a:pt x="4" y="92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2"/>
                      <a:pt x="11" y="83"/>
                    </a:cubicBezTo>
                    <a:cubicBezTo>
                      <a:pt x="15" y="84"/>
                      <a:pt x="20" y="84"/>
                      <a:pt x="24" y="84"/>
                    </a:cubicBezTo>
                    <a:cubicBezTo>
                      <a:pt x="32" y="84"/>
                      <a:pt x="38" y="83"/>
                      <a:pt x="42" y="80"/>
                    </a:cubicBezTo>
                    <a:cubicBezTo>
                      <a:pt x="46" y="77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8" y="38"/>
                      <a:pt x="41" y="36"/>
                    </a:cubicBezTo>
                    <a:cubicBezTo>
                      <a:pt x="44" y="33"/>
                      <a:pt x="46" y="30"/>
                      <a:pt x="46" y="25"/>
                    </a:cubicBezTo>
                    <a:cubicBezTo>
                      <a:pt x="46" y="21"/>
                      <a:pt x="44" y="17"/>
                      <a:pt x="41" y="15"/>
                    </a:cubicBezTo>
                    <a:cubicBezTo>
                      <a:pt x="37" y="12"/>
                      <a:pt x="33" y="11"/>
                      <a:pt x="26" y="11"/>
                    </a:cubicBezTo>
                    <a:cubicBezTo>
                      <a:pt x="23" y="11"/>
                      <a:pt x="19" y="11"/>
                      <a:pt x="16" y="12"/>
                    </a:cubicBezTo>
                    <a:cubicBezTo>
                      <a:pt x="12" y="13"/>
                      <a:pt x="7" y="14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37" y="0"/>
                      <a:pt x="44" y="3"/>
                      <a:pt x="50" y="7"/>
                    </a:cubicBezTo>
                    <a:cubicBezTo>
                      <a:pt x="55" y="11"/>
                      <a:pt x="58" y="17"/>
                      <a:pt x="58" y="24"/>
                    </a:cubicBezTo>
                    <a:cubicBezTo>
                      <a:pt x="58" y="29"/>
                      <a:pt x="56" y="33"/>
                      <a:pt x="53" y="37"/>
                    </a:cubicBezTo>
                    <a:cubicBezTo>
                      <a:pt x="51" y="40"/>
                      <a:pt x="46" y="43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9" name="Freeform 112">
                <a:extLst>
                  <a:ext uri="{FF2B5EF4-FFF2-40B4-BE49-F238E27FC236}">
                    <a16:creationId xmlns:a16="http://schemas.microsoft.com/office/drawing/2014/main" id="{D92D9E41-56C4-274F-BF4A-F8A7067E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277"/>
                <a:ext cx="163" cy="141"/>
              </a:xfrm>
              <a:custGeom>
                <a:avLst/>
                <a:gdLst>
                  <a:gd name="T0" fmla="*/ 0 w 196"/>
                  <a:gd name="T1" fmla="*/ 53 h 170"/>
                  <a:gd name="T2" fmla="*/ 39 w 196"/>
                  <a:gd name="T3" fmla="*/ 12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6" h="170">
                    <a:moveTo>
                      <a:pt x="0" y="53"/>
                    </a:moveTo>
                    <a:cubicBezTo>
                      <a:pt x="196" y="0"/>
                      <a:pt x="196" y="170"/>
                      <a:pt x="39" y="128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0" name="Freeform 113">
                <a:extLst>
                  <a:ext uri="{FF2B5EF4-FFF2-40B4-BE49-F238E27FC236}">
                    <a16:creationId xmlns:a16="http://schemas.microsoft.com/office/drawing/2014/main" id="{C7817F9C-E2C7-1E47-B05F-7C840F4D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369"/>
                <a:ext cx="59" cy="40"/>
              </a:xfrm>
              <a:custGeom>
                <a:avLst/>
                <a:gdLst>
                  <a:gd name="T0" fmla="*/ 0 w 71"/>
                  <a:gd name="T1" fmla="*/ 7 h 48"/>
                  <a:gd name="T2" fmla="*/ 58 w 71"/>
                  <a:gd name="T3" fmla="*/ 48 h 48"/>
                  <a:gd name="T4" fmla="*/ 71 w 71"/>
                  <a:gd name="T5" fmla="*/ 0 h 48"/>
                  <a:gd name="T6" fmla="*/ 0 w 71"/>
                  <a:gd name="T7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8">
                    <a:moveTo>
                      <a:pt x="0" y="7"/>
                    </a:moveTo>
                    <a:cubicBezTo>
                      <a:pt x="15" y="14"/>
                      <a:pt x="43" y="29"/>
                      <a:pt x="58" y="48"/>
                    </a:cubicBezTo>
                    <a:cubicBezTo>
                      <a:pt x="47" y="26"/>
                      <a:pt x="50" y="13"/>
                      <a:pt x="71" y="0"/>
                    </a:cubicBezTo>
                    <a:cubicBezTo>
                      <a:pt x="48" y="9"/>
                      <a:pt x="17" y="8"/>
                      <a:pt x="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1" name="Freeform 114">
                <a:extLst>
                  <a:ext uri="{FF2B5EF4-FFF2-40B4-BE49-F238E27FC236}">
                    <a16:creationId xmlns:a16="http://schemas.microsoft.com/office/drawing/2014/main" id="{C5C9B61F-065F-CD4D-8832-F61D40917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" y="1307"/>
                <a:ext cx="61" cy="65"/>
              </a:xfrm>
              <a:custGeom>
                <a:avLst/>
                <a:gdLst>
                  <a:gd name="T0" fmla="*/ 26 w 73"/>
                  <a:gd name="T1" fmla="*/ 39 h 78"/>
                  <a:gd name="T2" fmla="*/ 0 w 73"/>
                  <a:gd name="T3" fmla="*/ 24 h 78"/>
                  <a:gd name="T4" fmla="*/ 5 w 73"/>
                  <a:gd name="T5" fmla="*/ 15 h 78"/>
                  <a:gd name="T6" fmla="*/ 31 w 73"/>
                  <a:gd name="T7" fmla="*/ 30 h 78"/>
                  <a:gd name="T8" fmla="*/ 31 w 73"/>
                  <a:gd name="T9" fmla="*/ 0 h 78"/>
                  <a:gd name="T10" fmla="*/ 42 w 73"/>
                  <a:gd name="T11" fmla="*/ 0 h 78"/>
                  <a:gd name="T12" fmla="*/ 42 w 73"/>
                  <a:gd name="T13" fmla="*/ 30 h 78"/>
                  <a:gd name="T14" fmla="*/ 68 w 73"/>
                  <a:gd name="T15" fmla="*/ 15 h 78"/>
                  <a:gd name="T16" fmla="*/ 73 w 73"/>
                  <a:gd name="T17" fmla="*/ 24 h 78"/>
                  <a:gd name="T18" fmla="*/ 47 w 73"/>
                  <a:gd name="T19" fmla="*/ 39 h 78"/>
                  <a:gd name="T20" fmla="*/ 73 w 73"/>
                  <a:gd name="T21" fmla="*/ 54 h 78"/>
                  <a:gd name="T22" fmla="*/ 68 w 73"/>
                  <a:gd name="T23" fmla="*/ 63 h 78"/>
                  <a:gd name="T24" fmla="*/ 42 w 73"/>
                  <a:gd name="T25" fmla="*/ 48 h 78"/>
                  <a:gd name="T26" fmla="*/ 42 w 73"/>
                  <a:gd name="T27" fmla="*/ 78 h 78"/>
                  <a:gd name="T28" fmla="*/ 31 w 73"/>
                  <a:gd name="T29" fmla="*/ 78 h 78"/>
                  <a:gd name="T30" fmla="*/ 31 w 73"/>
                  <a:gd name="T31" fmla="*/ 48 h 78"/>
                  <a:gd name="T32" fmla="*/ 5 w 73"/>
                  <a:gd name="T33" fmla="*/ 63 h 78"/>
                  <a:gd name="T34" fmla="*/ 0 w 73"/>
                  <a:gd name="T35" fmla="*/ 54 h 78"/>
                  <a:gd name="T36" fmla="*/ 26 w 73"/>
                  <a:gd name="T37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8">
                    <a:moveTo>
                      <a:pt x="26" y="39"/>
                    </a:moveTo>
                    <a:lnTo>
                      <a:pt x="0" y="24"/>
                    </a:lnTo>
                    <a:lnTo>
                      <a:pt x="5" y="15"/>
                    </a:lnTo>
                    <a:lnTo>
                      <a:pt x="31" y="30"/>
                    </a:lnTo>
                    <a:lnTo>
                      <a:pt x="31" y="0"/>
                    </a:lnTo>
                    <a:lnTo>
                      <a:pt x="42" y="0"/>
                    </a:lnTo>
                    <a:lnTo>
                      <a:pt x="42" y="30"/>
                    </a:lnTo>
                    <a:lnTo>
                      <a:pt x="68" y="15"/>
                    </a:lnTo>
                    <a:lnTo>
                      <a:pt x="73" y="24"/>
                    </a:lnTo>
                    <a:lnTo>
                      <a:pt x="47" y="39"/>
                    </a:lnTo>
                    <a:lnTo>
                      <a:pt x="73" y="54"/>
                    </a:lnTo>
                    <a:lnTo>
                      <a:pt x="68" y="63"/>
                    </a:lnTo>
                    <a:lnTo>
                      <a:pt x="42" y="48"/>
                    </a:lnTo>
                    <a:lnTo>
                      <a:pt x="42" y="78"/>
                    </a:lnTo>
                    <a:lnTo>
                      <a:pt x="31" y="78"/>
                    </a:lnTo>
                    <a:lnTo>
                      <a:pt x="31" y="48"/>
                    </a:lnTo>
                    <a:lnTo>
                      <a:pt x="5" y="63"/>
                    </a:lnTo>
                    <a:lnTo>
                      <a:pt x="0" y="54"/>
                    </a:lnTo>
                    <a:lnTo>
                      <a:pt x="26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2B6ACA-2316-8144-AB2E-B868A0A18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9973" y="1543050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6798A1-027B-B540-90E1-3CDA8CEC9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0324" y="2452686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47E9CC-D44A-C54F-8FCE-75B94891C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069" y="1605439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70146"/>
                  </a:buClr>
                  <a:buFont typeface="Wingdings" pitchFamily="2" charset="2"/>
                  <a:buChar char="§"/>
                  <a:defRPr sz="2600" kern="120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Ubuntu" panose="020B0504030602030204" pitchFamily="34" charset="0"/>
                  </a:defRPr>
                </a:lvl1pPr>
                <a:lvl2pPr marL="719138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70C0"/>
                  </a:buClr>
                  <a:buFont typeface="Wingdings" pitchFamily="-107" charset="2"/>
                  <a:buChar char="§"/>
                  <a:defRPr sz="2400" b="0" i="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2pPr>
                <a:lvl3pPr marL="1168400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030A0"/>
                  </a:buClr>
                  <a:buFont typeface="Wingdings" pitchFamily="-107" charset="2"/>
                  <a:buChar char="§"/>
                  <a:defRPr sz="2400" b="0" i="1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Font typeface="Wingdings" pitchFamily="-107" charset="2"/>
                  <a:buChar char="§"/>
                  <a:defRPr sz="2000" b="0" kern="1200">
                    <a:solidFill>
                      <a:srgbClr val="002060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 pitchFamily="-107" charset="0"/>
                  <a:buChar char="-"/>
                  <a:defRPr sz="2000" kern="1200" baseline="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endParaRPr lang="en-US" b="1" dirty="0">
                  <a:latin typeface="Ubuntu Condensed" panose="020B0506030602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White-box: 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Black-box: 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</a:p>
              <a:p>
                <a:pPr marL="0" indent="0">
                  <a:buFont typeface="Wingdings" pitchFamily="2" charset="2"/>
                  <a:buNone/>
                </a:pPr>
                <a:endParaRPr lang="en-US" dirty="0">
                  <a:latin typeface="Ubuntu Condensed" panose="020B0506030602030204" pitchFamily="34" charset="0"/>
                </a:endParaRPr>
              </a:p>
            </p:txBody>
          </p:sp>
        </mc:Choice>
        <mc:Fallback xmlns="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  <a:blipFill>
                <a:blip r:embed="rId3"/>
                <a:stretch>
                  <a:fillRect l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C5BACC48-982F-B24F-8438-731DB089A702}"/>
              </a:ext>
            </a:extLst>
          </p:cNvPr>
          <p:cNvSpPr/>
          <p:nvPr/>
        </p:nvSpPr>
        <p:spPr>
          <a:xfrm>
            <a:off x="4639702" y="1370523"/>
            <a:ext cx="4392000" cy="1152000"/>
          </a:xfrm>
          <a:prstGeom prst="rect">
            <a:avLst/>
          </a:prstGeom>
          <a:solidFill>
            <a:srgbClr val="000000">
              <a:alpha val="80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FD9332-AD3C-7A49-964D-D5ECA82F568E}"/>
              </a:ext>
            </a:extLst>
          </p:cNvPr>
          <p:cNvSpPr/>
          <p:nvPr/>
        </p:nvSpPr>
        <p:spPr>
          <a:xfrm>
            <a:off x="4020871" y="2845142"/>
            <a:ext cx="5010835" cy="1260000"/>
          </a:xfrm>
          <a:prstGeom prst="rect">
            <a:avLst/>
          </a:prstGeom>
          <a:solidFill>
            <a:srgbClr val="000000">
              <a:alpha val="80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54663E-6290-3045-9DA9-2ECBDEE1FCED}"/>
              </a:ext>
            </a:extLst>
          </p:cNvPr>
          <p:cNvSpPr txBox="1"/>
          <p:nvPr/>
        </p:nvSpPr>
        <p:spPr>
          <a:xfrm>
            <a:off x="6530295" y="5734275"/>
            <a:ext cx="25014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latin typeface="Ubuntu Condensed" panose="020B0506030602030204" pitchFamily="34" charset="0"/>
              </a:rPr>
              <a:t>(Bounds are not quite right)</a:t>
            </a:r>
          </a:p>
        </p:txBody>
      </p:sp>
    </p:spTree>
    <p:extLst>
      <p:ext uri="{BB962C8B-B14F-4D97-AF65-F5344CB8AC3E}">
        <p14:creationId xmlns:p14="http://schemas.microsoft.com/office/powerpoint/2010/main" val="1740312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5BE07-843F-934A-8357-07B28EBC66C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72A31-016D-1F4D-9EED-06ACE96C65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FBB16-39BA-7E49-9604-0943BA19D0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AF8B70-80AC-0541-8EFD-FCED12F50532}"/>
              </a:ext>
            </a:extLst>
          </p:cNvPr>
          <p:cNvGrpSpPr/>
          <p:nvPr/>
        </p:nvGrpSpPr>
        <p:grpSpPr>
          <a:xfrm>
            <a:off x="182039" y="794814"/>
            <a:ext cx="8442467" cy="5710762"/>
            <a:chOff x="1316077" y="2594693"/>
            <a:chExt cx="6854787" cy="46368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4DBEA2-B570-2146-88C1-3DB51DB2B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6077" y="2594693"/>
              <a:ext cx="2279538" cy="463680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85EC1C-39AF-ED43-94DC-74D7C25E0029}"/>
                </a:ext>
              </a:extLst>
            </p:cNvPr>
            <p:cNvSpPr/>
            <p:nvPr/>
          </p:nvSpPr>
          <p:spPr>
            <a:xfrm>
              <a:off x="3515140" y="2971402"/>
              <a:ext cx="4655724" cy="774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Learning </a:t>
              </a:r>
              <a:r>
                <a:rPr lang="en-US" sz="2800" dirty="0">
                  <a:solidFill>
                    <a:srgbClr val="00B050"/>
                  </a:solidFill>
                  <a:latin typeface="Ubuntu" panose="020B0504030602030204" pitchFamily="34" charset="0"/>
                </a:rPr>
                <a:t>enables </a:t>
              </a:r>
              <a:r>
                <a:rPr lang="en-US" sz="2800" dirty="0">
                  <a:latin typeface="Ubuntu" panose="020B0504030602030204" pitchFamily="34" charset="0"/>
                </a:rPr>
                <a:t>symbolic execution for </a:t>
              </a:r>
              <a:r>
                <a:rPr lang="en-US" sz="2800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black-box</a:t>
              </a:r>
              <a:r>
                <a:rPr lang="en-US" sz="2800" dirty="0">
                  <a:latin typeface="Ubuntu" panose="020B0504030602030204" pitchFamily="34" charset="0"/>
                </a:rPr>
                <a:t> automata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F07FA-1028-414F-8F65-52CBA50C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09" t="5324" r="10401" b="66832"/>
          <a:stretch/>
        </p:blipFill>
        <p:spPr>
          <a:xfrm>
            <a:off x="2445506" y="2676843"/>
            <a:ext cx="6079886" cy="26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A4B3A-F222-2846-8CF7-B881E427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Automata Learning for Symbolic Execution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10AD0-B0D9-0848-9B0D-E515ACD6B7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94E5C-1672-304D-A75E-6A1294727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8286-B42C-FB48-B69A-7D13C04784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415CEA-7E8B-4E5F-B5A8-49892D082375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080B38-3678-B744-B136-067A0491D24F}"/>
              </a:ext>
            </a:extLst>
          </p:cNvPr>
          <p:cNvGrpSpPr/>
          <p:nvPr/>
        </p:nvGrpSpPr>
        <p:grpSpPr>
          <a:xfrm>
            <a:off x="1528249" y="2589161"/>
            <a:ext cx="3368632" cy="1684316"/>
            <a:chOff x="2037557" y="4159251"/>
            <a:chExt cx="4867275" cy="2433637"/>
          </a:xfrm>
        </p:grpSpPr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4E8A903-3A1D-8444-BAE3-D8ADC7C3D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557" y="5180013"/>
              <a:ext cx="4867275" cy="1412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904DC7-E854-8543-B5CD-89E11CF33922}"/>
                </a:ext>
              </a:extLst>
            </p:cNvPr>
            <p:cNvGrpSpPr/>
            <p:nvPr/>
          </p:nvGrpSpPr>
          <p:grpSpPr>
            <a:xfrm>
              <a:off x="2247107" y="4159251"/>
              <a:ext cx="2536825" cy="2201862"/>
              <a:chOff x="2247107" y="4159251"/>
              <a:chExt cx="2536825" cy="2201862"/>
            </a:xfrm>
          </p:grpSpPr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76B0849A-424E-FB4A-B4AA-49A05EF7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107" y="5408613"/>
                <a:ext cx="1792287" cy="95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770C1FA-D013-B249-9675-1FF90D81A7DE}"/>
                  </a:ext>
                </a:extLst>
              </p:cNvPr>
              <p:cNvGrpSpPr/>
              <p:nvPr/>
            </p:nvGrpSpPr>
            <p:grpSpPr>
              <a:xfrm>
                <a:off x="2247107" y="4159251"/>
                <a:ext cx="2536825" cy="2201862"/>
                <a:chOff x="2247107" y="4159251"/>
                <a:chExt cx="2536825" cy="2201862"/>
              </a:xfrm>
            </p:grpSpPr>
            <p:sp>
              <p:nvSpPr>
                <p:cNvPr id="58" name="Rectangle 52">
                  <a:extLst>
                    <a:ext uri="{FF2B5EF4-FFF2-40B4-BE49-F238E27FC236}">
                      <a16:creationId xmlns:a16="http://schemas.microsoft.com/office/drawing/2014/main" id="{108A2FEA-4E28-1440-876B-F9DCAD93D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07" y="5408613"/>
                  <a:ext cx="1792287" cy="952500"/>
                </a:xfrm>
                <a:prstGeom prst="rect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59" name="Line 86">
                  <a:extLst>
                    <a:ext uri="{FF2B5EF4-FFF2-40B4-BE49-F238E27FC236}">
                      <a16:creationId xmlns:a16="http://schemas.microsoft.com/office/drawing/2014/main" id="{D83D9639-F499-F944-8B3D-64C8C4104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56869" y="6062663"/>
                  <a:ext cx="530225" cy="0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60" name="Freeform 87">
                  <a:extLst>
                    <a:ext uri="{FF2B5EF4-FFF2-40B4-BE49-F238E27FC236}">
                      <a16:creationId xmlns:a16="http://schemas.microsoft.com/office/drawing/2014/main" id="{3B5558E9-5A97-574F-88CC-D10CB914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832" y="5999163"/>
                  <a:ext cx="165100" cy="125413"/>
                </a:xfrm>
                <a:custGeom>
                  <a:avLst/>
                  <a:gdLst>
                    <a:gd name="T0" fmla="*/ 66 w 66"/>
                    <a:gd name="T1" fmla="*/ 25 h 50"/>
                    <a:gd name="T2" fmla="*/ 0 w 66"/>
                    <a:gd name="T3" fmla="*/ 0 h 50"/>
                    <a:gd name="T4" fmla="*/ 0 w 66"/>
                    <a:gd name="T5" fmla="*/ 50 h 50"/>
                    <a:gd name="T6" fmla="*/ 66 w 66"/>
                    <a:gd name="T7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50">
                      <a:moveTo>
                        <a:pt x="66" y="25"/>
                      </a:moveTo>
                      <a:cubicBezTo>
                        <a:pt x="50" y="22"/>
                        <a:pt x="20" y="15"/>
                        <a:pt x="0" y="0"/>
                      </a:cubicBezTo>
                      <a:cubicBezTo>
                        <a:pt x="17" y="19"/>
                        <a:pt x="17" y="32"/>
                        <a:pt x="0" y="50"/>
                      </a:cubicBezTo>
                      <a:cubicBezTo>
                        <a:pt x="20" y="35"/>
                        <a:pt x="50" y="29"/>
                        <a:pt x="66" y="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61" name="Line 88">
                  <a:extLst>
                    <a:ext uri="{FF2B5EF4-FFF2-40B4-BE49-F238E27FC236}">
                      <a16:creationId xmlns:a16="http://schemas.microsoft.com/office/drawing/2014/main" id="{40E8F170-0541-224B-967D-202A45EC6F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5294" y="5710238"/>
                  <a:ext cx="528637" cy="0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62" name="Freeform 89">
                  <a:extLst>
                    <a:ext uri="{FF2B5EF4-FFF2-40B4-BE49-F238E27FC236}">
                      <a16:creationId xmlns:a16="http://schemas.microsoft.com/office/drawing/2014/main" id="{8117EBC4-B518-6E40-905E-1DD513E801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869" y="5648326"/>
                  <a:ext cx="165100" cy="122238"/>
                </a:xfrm>
                <a:custGeom>
                  <a:avLst/>
                  <a:gdLst>
                    <a:gd name="T0" fmla="*/ 0 w 66"/>
                    <a:gd name="T1" fmla="*/ 25 h 49"/>
                    <a:gd name="T2" fmla="*/ 66 w 66"/>
                    <a:gd name="T3" fmla="*/ 49 h 49"/>
                    <a:gd name="T4" fmla="*/ 66 w 66"/>
                    <a:gd name="T5" fmla="*/ 0 h 49"/>
                    <a:gd name="T6" fmla="*/ 0 w 66"/>
                    <a:gd name="T7" fmla="*/ 25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49">
                      <a:moveTo>
                        <a:pt x="0" y="25"/>
                      </a:moveTo>
                      <a:cubicBezTo>
                        <a:pt x="16" y="28"/>
                        <a:pt x="46" y="34"/>
                        <a:pt x="66" y="49"/>
                      </a:cubicBezTo>
                      <a:cubicBezTo>
                        <a:pt x="49" y="31"/>
                        <a:pt x="49" y="18"/>
                        <a:pt x="66" y="0"/>
                      </a:cubicBezTo>
                      <a:cubicBezTo>
                        <a:pt x="46" y="15"/>
                        <a:pt x="16" y="21"/>
                        <a:pt x="0" y="2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64" name="Freeform 98">
                  <a:extLst>
                    <a:ext uri="{FF2B5EF4-FFF2-40B4-BE49-F238E27FC236}">
                      <a16:creationId xmlns:a16="http://schemas.microsoft.com/office/drawing/2014/main" id="{21DA76C7-2D8F-C546-BFAF-080A7B8AC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544" y="5238751"/>
                  <a:ext cx="125412" cy="165100"/>
                </a:xfrm>
                <a:custGeom>
                  <a:avLst/>
                  <a:gdLst>
                    <a:gd name="T0" fmla="*/ 25 w 50"/>
                    <a:gd name="T1" fmla="*/ 66 h 66"/>
                    <a:gd name="T2" fmla="*/ 50 w 50"/>
                    <a:gd name="T3" fmla="*/ 0 h 66"/>
                    <a:gd name="T4" fmla="*/ 0 w 50"/>
                    <a:gd name="T5" fmla="*/ 0 h 66"/>
                    <a:gd name="T6" fmla="*/ 25 w 50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66">
                      <a:moveTo>
                        <a:pt x="25" y="66"/>
                      </a:moveTo>
                      <a:cubicBezTo>
                        <a:pt x="28" y="49"/>
                        <a:pt x="35" y="19"/>
                        <a:pt x="50" y="0"/>
                      </a:cubicBezTo>
                      <a:cubicBezTo>
                        <a:pt x="32" y="16"/>
                        <a:pt x="18" y="16"/>
                        <a:pt x="0" y="0"/>
                      </a:cubicBezTo>
                      <a:cubicBezTo>
                        <a:pt x="15" y="19"/>
                        <a:pt x="22" y="49"/>
                        <a:pt x="25" y="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9185E34-208C-324B-BEC9-C1D005AF77BC}"/>
                    </a:ext>
                  </a:extLst>
                </p:cNvPr>
                <p:cNvSpPr/>
                <p:nvPr/>
              </p:nvSpPr>
              <p:spPr>
                <a:xfrm>
                  <a:off x="2312946" y="5662616"/>
                  <a:ext cx="1056443" cy="3571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:r>
                    <a:rPr lang="en-US" dirty="0">
                      <a:latin typeface="Ubuntu Condensed" panose="020B0506030602030204" pitchFamily="34" charset="0"/>
                      <a:ea typeface="Candara" panose="020E0502030303020204" pitchFamily="34" charset="0"/>
                      <a:cs typeface="Tahoma" panose="020B0604030504040204" pitchFamily="34" charset="0"/>
                    </a:rPr>
                    <a:t>White-box</a:t>
                  </a:r>
                  <a:endParaRPr lang="en-US" dirty="0">
                    <a:latin typeface="Ubuntu Condensed" panose="020B050603060203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8FBF9CC-6AB8-494D-901B-9B342DBC69EF}"/>
                    </a:ext>
                  </a:extLst>
                </p:cNvPr>
                <p:cNvSpPr txBox="1"/>
                <p:nvPr/>
              </p:nvSpPr>
              <p:spPr>
                <a:xfrm>
                  <a:off x="3358919" y="4505026"/>
                  <a:ext cx="514564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ea typeface="+mn-ea"/>
                      <a:sym typeface="Helvetica Light"/>
                    </a:rPr>
                    <a:t>Copy</a:t>
                  </a:r>
                </a:p>
              </p:txBody>
            </p:sp>
            <p:sp>
              <p:nvSpPr>
                <p:cNvPr id="63" name="Line 97">
                  <a:extLst>
                    <a:ext uri="{FF2B5EF4-FFF2-40B4-BE49-F238E27FC236}">
                      <a16:creationId xmlns:a16="http://schemas.microsoft.com/office/drawing/2014/main" id="{6BA244EB-E045-8F40-8AD4-DF5B9CFF13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4044" y="4159251"/>
                  <a:ext cx="0" cy="1144588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F001C88-CB79-894D-BDA1-0107DCFB1B60}"/>
              </a:ext>
            </a:extLst>
          </p:cNvPr>
          <p:cNvSpPr/>
          <p:nvPr/>
        </p:nvSpPr>
        <p:spPr>
          <a:xfrm>
            <a:off x="512029" y="4615539"/>
            <a:ext cx="6068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Learn black-box by automata learning.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7F3B549-4DFD-7440-A0BD-BA0EDD4ACBD1}"/>
              </a:ext>
            </a:extLst>
          </p:cNvPr>
          <p:cNvGrpSpPr/>
          <p:nvPr/>
        </p:nvGrpSpPr>
        <p:grpSpPr>
          <a:xfrm>
            <a:off x="1528249" y="1464420"/>
            <a:ext cx="3346625" cy="1275997"/>
            <a:chOff x="2037557" y="2528888"/>
            <a:chExt cx="4867275" cy="185578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0E9E50-29D9-E947-AEC0-BC214C77DB82}"/>
                </a:ext>
              </a:extLst>
            </p:cNvPr>
            <p:cNvGrpSpPr/>
            <p:nvPr/>
          </p:nvGrpSpPr>
          <p:grpSpPr>
            <a:xfrm>
              <a:off x="2037557" y="2528888"/>
              <a:ext cx="4867275" cy="1855788"/>
              <a:chOff x="2037557" y="2528888"/>
              <a:chExt cx="4867275" cy="1855788"/>
            </a:xfrm>
          </p:grpSpPr>
          <p:sp>
            <p:nvSpPr>
              <p:cNvPr id="45" name="Rectangle 5">
                <a:extLst>
                  <a:ext uri="{FF2B5EF4-FFF2-40B4-BE49-F238E27FC236}">
                    <a16:creationId xmlns:a16="http://schemas.microsoft.com/office/drawing/2014/main" id="{CFCE1EEE-EF49-DB41-B64B-30A521389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557" y="2528888"/>
                <a:ext cx="4867275" cy="18557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CDCCF687-B47D-1249-B27C-773A6092E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107" y="3201988"/>
                <a:ext cx="1792287" cy="9509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47" name="Rectangle 20">
                <a:extLst>
                  <a:ext uri="{FF2B5EF4-FFF2-40B4-BE49-F238E27FC236}">
                    <a16:creationId xmlns:a16="http://schemas.microsoft.com/office/drawing/2014/main" id="{E8A689E8-828D-0040-B92E-8B9C2B8C9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1407" y="3213101"/>
                <a:ext cx="1792287" cy="9286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48" name="Line 82">
                <a:extLst>
                  <a:ext uri="{FF2B5EF4-FFF2-40B4-BE49-F238E27FC236}">
                    <a16:creationId xmlns:a16="http://schemas.microsoft.com/office/drawing/2014/main" id="{8CF8334E-CDF5-344F-9444-D0A7616B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6869" y="3502026"/>
                <a:ext cx="530225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49" name="Line 84">
                <a:extLst>
                  <a:ext uri="{FF2B5EF4-FFF2-40B4-BE49-F238E27FC236}">
                    <a16:creationId xmlns:a16="http://schemas.microsoft.com/office/drawing/2014/main" id="{E0904725-4875-1846-91B3-2D94FACCC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5294" y="3852863"/>
                <a:ext cx="528637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7094A2-783B-1342-B900-4D3FAE2950B7}"/>
                  </a:ext>
                </a:extLst>
              </p:cNvPr>
              <p:cNvSpPr/>
              <p:nvPr/>
            </p:nvSpPr>
            <p:spPr>
              <a:xfrm>
                <a:off x="2312946" y="3447580"/>
                <a:ext cx="1056443" cy="357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dirty="0">
                    <a:latin typeface="Ubuntu Condensed" panose="020B0506030602030204" pitchFamily="34" charset="0"/>
                    <a:ea typeface="Candara" panose="020E0502030303020204" pitchFamily="34" charset="0"/>
                    <a:cs typeface="Tahoma" panose="020B0604030504040204" pitchFamily="34" charset="0"/>
                  </a:rPr>
                  <a:t>White-box</a:t>
                </a:r>
                <a:endParaRPr lang="en-US" dirty="0">
                  <a:latin typeface="Ubuntu Condensed" panose="020B050603060203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83B9AE-BF28-E642-9D52-2DABC06CC382}"/>
                  </a:ext>
                </a:extLst>
              </p:cNvPr>
              <p:cNvSpPr/>
              <p:nvPr/>
            </p:nvSpPr>
            <p:spPr>
              <a:xfrm>
                <a:off x="5013888" y="3440545"/>
                <a:ext cx="992066" cy="357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Ubuntu Condensed" panose="020B0506030602030204" pitchFamily="34" charset="0"/>
                    <a:ea typeface="Times New Roman" panose="02020603050405020304" pitchFamily="18" charset="0"/>
                    <a:cs typeface="Tahoma" panose="020B0604030504040204" pitchFamily="34" charset="0"/>
                  </a:rPr>
                  <a:t>Black-box</a:t>
                </a:r>
                <a:endParaRPr lang="en-US" dirty="0">
                  <a:solidFill>
                    <a:schemeClr val="bg1"/>
                  </a:solidFill>
                  <a:latin typeface="Ubuntu Condensed" panose="020B050603060203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8B9311C-9C5F-3741-A58A-1F312BF6645D}"/>
                  </a:ext>
                </a:extLst>
              </p:cNvPr>
              <p:cNvSpPr txBox="1"/>
              <p:nvPr/>
            </p:nvSpPr>
            <p:spPr>
              <a:xfrm>
                <a:off x="3384746" y="2626634"/>
                <a:ext cx="1805366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chemeClr val="tx1"/>
                    </a:solidFill>
                    <a:latin typeface="Ubuntu Condensed" panose="020B0506030602030204" pitchFamily="34" charset="0"/>
                  </a:rPr>
                  <a:t>Software Under Test</a:t>
                </a: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endParaRPr>
              </a:p>
            </p:txBody>
          </p:sp>
        </p:grpSp>
        <p:sp>
          <p:nvSpPr>
            <p:cNvPr id="68" name="Rectangle 10">
              <a:extLst>
                <a:ext uri="{FF2B5EF4-FFF2-40B4-BE49-F238E27FC236}">
                  <a16:creationId xmlns:a16="http://schemas.microsoft.com/office/drawing/2014/main" id="{34894709-8486-D648-B0C3-532495386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107" y="3201988"/>
              <a:ext cx="1792287" cy="950913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DC8E7AAF-C63D-3A4F-B4AA-D28FDE58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407" y="3213101"/>
              <a:ext cx="1792287" cy="928688"/>
            </a:xfrm>
            <a:prstGeom prst="rect">
              <a:avLst/>
            </a:pr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70" name="Freeform 83">
              <a:extLst>
                <a:ext uri="{FF2B5EF4-FFF2-40B4-BE49-F238E27FC236}">
                  <a16:creationId xmlns:a16="http://schemas.microsoft.com/office/drawing/2014/main" id="{ED805825-9DCA-FB47-A782-72254685B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832" y="3440113"/>
              <a:ext cx="165100" cy="123825"/>
            </a:xfrm>
            <a:custGeom>
              <a:avLst/>
              <a:gdLst>
                <a:gd name="T0" fmla="*/ 66 w 66"/>
                <a:gd name="T1" fmla="*/ 25 h 50"/>
                <a:gd name="T2" fmla="*/ 0 w 66"/>
                <a:gd name="T3" fmla="*/ 0 h 50"/>
                <a:gd name="T4" fmla="*/ 0 w 66"/>
                <a:gd name="T5" fmla="*/ 50 h 50"/>
                <a:gd name="T6" fmla="*/ 66 w 66"/>
                <a:gd name="T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0">
                  <a:moveTo>
                    <a:pt x="66" y="25"/>
                  </a:moveTo>
                  <a:cubicBezTo>
                    <a:pt x="50" y="21"/>
                    <a:pt x="20" y="15"/>
                    <a:pt x="0" y="0"/>
                  </a:cubicBezTo>
                  <a:cubicBezTo>
                    <a:pt x="17" y="18"/>
                    <a:pt x="17" y="31"/>
                    <a:pt x="0" y="50"/>
                  </a:cubicBezTo>
                  <a:cubicBezTo>
                    <a:pt x="20" y="35"/>
                    <a:pt x="50" y="28"/>
                    <a:pt x="66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D9D104E5-88D6-4C41-BC52-F69777FE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869" y="3790951"/>
              <a:ext cx="165100" cy="123825"/>
            </a:xfrm>
            <a:custGeom>
              <a:avLst/>
              <a:gdLst>
                <a:gd name="T0" fmla="*/ 0 w 66"/>
                <a:gd name="T1" fmla="*/ 25 h 50"/>
                <a:gd name="T2" fmla="*/ 66 w 66"/>
                <a:gd name="T3" fmla="*/ 50 h 50"/>
                <a:gd name="T4" fmla="*/ 66 w 66"/>
                <a:gd name="T5" fmla="*/ 0 h 50"/>
                <a:gd name="T6" fmla="*/ 0 w 66"/>
                <a:gd name="T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0">
                  <a:moveTo>
                    <a:pt x="0" y="25"/>
                  </a:moveTo>
                  <a:cubicBezTo>
                    <a:pt x="16" y="29"/>
                    <a:pt x="46" y="35"/>
                    <a:pt x="66" y="50"/>
                  </a:cubicBezTo>
                  <a:cubicBezTo>
                    <a:pt x="49" y="32"/>
                    <a:pt x="49" y="19"/>
                    <a:pt x="66" y="0"/>
                  </a:cubicBezTo>
                  <a:cubicBezTo>
                    <a:pt x="46" y="15"/>
                    <a:pt x="16" y="22"/>
                    <a:pt x="0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3900333-C34B-2D4D-B937-6A0B42811371}"/>
              </a:ext>
            </a:extLst>
          </p:cNvPr>
          <p:cNvGrpSpPr/>
          <p:nvPr/>
        </p:nvGrpSpPr>
        <p:grpSpPr>
          <a:xfrm>
            <a:off x="3460603" y="2593010"/>
            <a:ext cx="1240439" cy="1509622"/>
            <a:chOff x="4901407" y="4148138"/>
            <a:chExt cx="1792287" cy="2181225"/>
          </a:xfrm>
        </p:grpSpPr>
        <p:sp>
          <p:nvSpPr>
            <p:cNvPr id="73" name="Freeform 91">
              <a:extLst>
                <a:ext uri="{FF2B5EF4-FFF2-40B4-BE49-F238E27FC236}">
                  <a16:creationId xmlns:a16="http://schemas.microsoft.com/office/drawing/2014/main" id="{0832CD0B-2DE9-7544-AE7C-FA73C6747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844" y="5272088"/>
              <a:ext cx="125412" cy="166688"/>
            </a:xfrm>
            <a:custGeom>
              <a:avLst/>
              <a:gdLst>
                <a:gd name="T0" fmla="*/ 25 w 50"/>
                <a:gd name="T1" fmla="*/ 67 h 67"/>
                <a:gd name="T2" fmla="*/ 50 w 50"/>
                <a:gd name="T3" fmla="*/ 0 h 67"/>
                <a:gd name="T4" fmla="*/ 0 w 50"/>
                <a:gd name="T5" fmla="*/ 0 h 67"/>
                <a:gd name="T6" fmla="*/ 25 w 50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67">
                  <a:moveTo>
                    <a:pt x="25" y="67"/>
                  </a:moveTo>
                  <a:cubicBezTo>
                    <a:pt x="28" y="50"/>
                    <a:pt x="35" y="20"/>
                    <a:pt x="50" y="0"/>
                  </a:cubicBezTo>
                  <a:cubicBezTo>
                    <a:pt x="32" y="17"/>
                    <a:pt x="18" y="17"/>
                    <a:pt x="0" y="0"/>
                  </a:cubicBezTo>
                  <a:cubicBezTo>
                    <a:pt x="15" y="20"/>
                    <a:pt x="22" y="50"/>
                    <a:pt x="25" y="67"/>
                  </a:cubicBezTo>
                </a:path>
              </a:pathLst>
            </a:custGeom>
            <a:solidFill>
              <a:srgbClr val="E61D4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 Condensed" panose="020B050603060203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E0093D3-631D-E44D-95C1-A6FA5A8A65BF}"/>
                </a:ext>
              </a:extLst>
            </p:cNvPr>
            <p:cNvGrpSpPr/>
            <p:nvPr/>
          </p:nvGrpSpPr>
          <p:grpSpPr>
            <a:xfrm>
              <a:off x="4901407" y="4148138"/>
              <a:ext cx="1792287" cy="2181225"/>
              <a:chOff x="4901407" y="4148138"/>
              <a:chExt cx="1792287" cy="2181225"/>
            </a:xfrm>
          </p:grpSpPr>
          <p:sp>
            <p:nvSpPr>
              <p:cNvPr id="75" name="Rectangle 62">
                <a:extLst>
                  <a:ext uri="{FF2B5EF4-FFF2-40B4-BE49-F238E27FC236}">
                    <a16:creationId xmlns:a16="http://schemas.microsoft.com/office/drawing/2014/main" id="{75217DF3-07A2-7048-804F-45A2F5554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1407" y="5443538"/>
                <a:ext cx="1792287" cy="8858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6" name="Rectangle 63">
                <a:extLst>
                  <a:ext uri="{FF2B5EF4-FFF2-40B4-BE49-F238E27FC236}">
                    <a16:creationId xmlns:a16="http://schemas.microsoft.com/office/drawing/2014/main" id="{2DDF7700-BAFE-C747-8F28-9183B106C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1407" y="5443538"/>
                <a:ext cx="1792287" cy="885825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7" name="Line 90">
                <a:extLst>
                  <a:ext uri="{FF2B5EF4-FFF2-40B4-BE49-F238E27FC236}">
                    <a16:creationId xmlns:a16="http://schemas.microsoft.com/office/drawing/2014/main" id="{2EFF1D3F-9B8C-4C47-9FE3-6BCE5E6F8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8344" y="4148138"/>
                <a:ext cx="0" cy="1190625"/>
              </a:xfrm>
              <a:prstGeom prst="line">
                <a:avLst/>
              </a:prstGeom>
              <a:noFill/>
              <a:ln w="17463" cap="flat">
                <a:solidFill>
                  <a:srgbClr val="E61D4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D5E24A3-83FF-3E49-AACD-4E602BD46D82}"/>
                  </a:ext>
                </a:extLst>
              </p:cNvPr>
              <p:cNvSpPr/>
              <p:nvPr/>
            </p:nvSpPr>
            <p:spPr>
              <a:xfrm>
                <a:off x="5384182" y="5662616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Ubuntu Condensed" panose="020B0506030602030204" pitchFamily="34" charset="0"/>
                    <a:ea typeface="Candara" panose="020E0502030303020204" pitchFamily="34" charset="0"/>
                    <a:cs typeface="Tahoma" panose="020B0604030504040204" pitchFamily="34" charset="0"/>
                  </a:rPr>
                  <a:t>FSM</a:t>
                </a:r>
                <a:endParaRPr lang="en-US" dirty="0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6D0F72C-CEB4-E445-B4C1-A83FCB912525}"/>
                  </a:ext>
                </a:extLst>
              </p:cNvPr>
              <p:cNvSpPr txBox="1"/>
              <p:nvPr/>
            </p:nvSpPr>
            <p:spPr>
              <a:xfrm>
                <a:off x="5992279" y="4549477"/>
                <a:ext cx="58233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rgbClr val="E61D4A"/>
                    </a:solidFill>
                    <a:effectLst/>
                    <a:uFillTx/>
                    <a:latin typeface="Ubuntu Condensed" panose="020B0506030602030204" pitchFamily="34" charset="0"/>
                    <a:ea typeface="+mn-ea"/>
                    <a:sym typeface="Helvetica Light"/>
                  </a:rPr>
                  <a:t>Learn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61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A4B3A-F222-2846-8CF7-B881E427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Automata Learning for Symbolic Execution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10AD0-B0D9-0848-9B0D-E515ACD6B7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94E5C-1672-304D-A75E-6A1294727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8286-B42C-FB48-B69A-7D13C04784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415CEA-7E8B-4E5F-B5A8-49892D08237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001C88-CB79-894D-BDA1-0107DCFB1B60}"/>
              </a:ext>
            </a:extLst>
          </p:cNvPr>
          <p:cNvSpPr/>
          <p:nvPr/>
        </p:nvSpPr>
        <p:spPr>
          <a:xfrm>
            <a:off x="512029" y="4615539"/>
            <a:ext cx="5630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Learn black-box by automata learning.</a:t>
            </a:r>
          </a:p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Execute learned setup symbolically.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37C6BC-3CDC-494C-A5C9-9C9D5EBA17C5}"/>
              </a:ext>
            </a:extLst>
          </p:cNvPr>
          <p:cNvGrpSpPr/>
          <p:nvPr/>
        </p:nvGrpSpPr>
        <p:grpSpPr>
          <a:xfrm>
            <a:off x="1529418" y="1475443"/>
            <a:ext cx="6085165" cy="2787012"/>
            <a:chOff x="1181101" y="2528888"/>
            <a:chExt cx="8929687" cy="4064000"/>
          </a:xfrm>
        </p:grpSpPr>
        <p:grpSp>
          <p:nvGrpSpPr>
            <p:cNvPr id="81" name="Group 4">
              <a:extLst>
                <a:ext uri="{FF2B5EF4-FFF2-40B4-BE49-F238E27FC236}">
                  <a16:creationId xmlns:a16="http://schemas.microsoft.com/office/drawing/2014/main" id="{97F68FC3-BBAF-E541-ABB2-0594624355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101" y="2528888"/>
              <a:ext cx="8929687" cy="4064000"/>
              <a:chOff x="744" y="1593"/>
              <a:chExt cx="5625" cy="2560"/>
            </a:xfrm>
          </p:grpSpPr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22DE0956-EABA-0541-9B00-A465411D4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593"/>
                <a:ext cx="3066" cy="11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2" name="Rectangle 6">
                <a:extLst>
                  <a:ext uri="{FF2B5EF4-FFF2-40B4-BE49-F238E27FC236}">
                    <a16:creationId xmlns:a16="http://schemas.microsoft.com/office/drawing/2014/main" id="{2943768E-DB04-9A46-A108-6FE543D4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593"/>
                <a:ext cx="3066" cy="1169"/>
              </a:xfrm>
              <a:prstGeom prst="rect">
                <a:avLst/>
              </a:prstGeom>
              <a:noFill/>
              <a:ln w="17463" cap="flat">
                <a:solidFill>
                  <a:srgbClr val="CCCC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3" name="Rectangle 7">
                <a:extLst>
                  <a:ext uri="{FF2B5EF4-FFF2-40B4-BE49-F238E27FC236}">
                    <a16:creationId xmlns:a16="http://schemas.microsoft.com/office/drawing/2014/main" id="{50FE4B00-802F-E64C-A710-E1207F505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3263"/>
                <a:ext cx="3066" cy="8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4" name="Rectangle 8">
                <a:extLst>
                  <a:ext uri="{FF2B5EF4-FFF2-40B4-BE49-F238E27FC236}">
                    <a16:creationId xmlns:a16="http://schemas.microsoft.com/office/drawing/2014/main" id="{9EC8099A-1834-2048-BE06-0FA131FCE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3263"/>
                <a:ext cx="3066" cy="890"/>
              </a:xfrm>
              <a:prstGeom prst="rect">
                <a:avLst/>
              </a:prstGeom>
              <a:noFill/>
              <a:ln w="17463" cap="flat">
                <a:solidFill>
                  <a:srgbClr val="CCCC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5" name="Rectangle 9">
                <a:extLst>
                  <a:ext uri="{FF2B5EF4-FFF2-40B4-BE49-F238E27FC236}">
                    <a16:creationId xmlns:a16="http://schemas.microsoft.com/office/drawing/2014/main" id="{14A29292-6285-D540-9BF0-45F653567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2017"/>
                <a:ext cx="1129" cy="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6" name="Rectangle 10">
                <a:extLst>
                  <a:ext uri="{FF2B5EF4-FFF2-40B4-BE49-F238E27FC236}">
                    <a16:creationId xmlns:a16="http://schemas.microsoft.com/office/drawing/2014/main" id="{BB572670-FCC5-9740-A5F0-A0B12DD71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2017"/>
                <a:ext cx="1129" cy="599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7" name="Rectangle 20">
                <a:extLst>
                  <a:ext uri="{FF2B5EF4-FFF2-40B4-BE49-F238E27FC236}">
                    <a16:creationId xmlns:a16="http://schemas.microsoft.com/office/drawing/2014/main" id="{D6B349B8-4B26-8742-AD1A-7D74859F2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2024"/>
                <a:ext cx="1129" cy="58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8" name="Rectangle 21">
                <a:extLst>
                  <a:ext uri="{FF2B5EF4-FFF2-40B4-BE49-F238E27FC236}">
                    <a16:creationId xmlns:a16="http://schemas.microsoft.com/office/drawing/2014/main" id="{3BA3FA03-8D76-FE43-B65F-5F076BBDA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2024"/>
                <a:ext cx="1129" cy="585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99" name="Rectangle 51">
                <a:extLst>
                  <a:ext uri="{FF2B5EF4-FFF2-40B4-BE49-F238E27FC236}">
                    <a16:creationId xmlns:a16="http://schemas.microsoft.com/office/drawing/2014/main" id="{61E8B7BA-A683-2944-9437-F7CF25619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3407"/>
                <a:ext cx="1129" cy="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0" name="Rectangle 52">
                <a:extLst>
                  <a:ext uri="{FF2B5EF4-FFF2-40B4-BE49-F238E27FC236}">
                    <a16:creationId xmlns:a16="http://schemas.microsoft.com/office/drawing/2014/main" id="{2205D02D-ECBC-FF49-9625-54B6ACBB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3407"/>
                <a:ext cx="1129" cy="600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1" name="Rectangle 62">
                <a:extLst>
                  <a:ext uri="{FF2B5EF4-FFF2-40B4-BE49-F238E27FC236}">
                    <a16:creationId xmlns:a16="http://schemas.microsoft.com/office/drawing/2014/main" id="{AC311C7A-9B08-C54C-839F-DAB374CA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429"/>
                <a:ext cx="1129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2" name="Rectangle 63">
                <a:extLst>
                  <a:ext uri="{FF2B5EF4-FFF2-40B4-BE49-F238E27FC236}">
                    <a16:creationId xmlns:a16="http://schemas.microsoft.com/office/drawing/2014/main" id="{C07E71DC-7B71-8F45-A24B-C4A1A7090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429"/>
                <a:ext cx="1129" cy="558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3" name="Freeform 67">
                <a:extLst>
                  <a:ext uri="{FF2B5EF4-FFF2-40B4-BE49-F238E27FC236}">
                    <a16:creationId xmlns:a16="http://schemas.microsoft.com/office/drawing/2014/main" id="{0370C760-F79B-8C49-8CD0-F9DD12BF8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2787"/>
                <a:ext cx="1226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7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4" name="Freeform 68">
                <a:extLst>
                  <a:ext uri="{FF2B5EF4-FFF2-40B4-BE49-F238E27FC236}">
                    <a16:creationId xmlns:a16="http://schemas.microsoft.com/office/drawing/2014/main" id="{8F59A1A1-D433-A54B-A3B8-1801FDF71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2787"/>
                <a:ext cx="1226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7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5" name="Freeform 69">
                <a:extLst>
                  <a:ext uri="{FF2B5EF4-FFF2-40B4-BE49-F238E27FC236}">
                    <a16:creationId xmlns:a16="http://schemas.microsoft.com/office/drawing/2014/main" id="{F81026EC-B5A9-3F48-8AC6-21D3F7B2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2854"/>
                <a:ext cx="1225" cy="574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8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A69504A9-7C65-1044-988D-2763013A1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2854"/>
                <a:ext cx="1225" cy="574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8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C775F69B-8789-E14C-B1EB-5809085EA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922"/>
                <a:ext cx="1225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90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90" y="323"/>
                    </a:cubicBezTo>
                    <a:cubicBezTo>
                      <a:pt x="282" y="365"/>
                      <a:pt x="108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8" name="Freeform 72">
                <a:extLst>
                  <a:ext uri="{FF2B5EF4-FFF2-40B4-BE49-F238E27FC236}">
                    <a16:creationId xmlns:a16="http://schemas.microsoft.com/office/drawing/2014/main" id="{487FE2E6-2D1A-EB40-B2B6-6185F8E38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922"/>
                <a:ext cx="1225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90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90" y="323"/>
                    </a:cubicBezTo>
                    <a:cubicBezTo>
                      <a:pt x="282" y="365"/>
                      <a:pt x="108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09" name="Line 82">
                <a:extLst>
                  <a:ext uri="{FF2B5EF4-FFF2-40B4-BE49-F238E27FC236}">
                    <a16:creationId xmlns:a16="http://schemas.microsoft.com/office/drawing/2014/main" id="{6AF8D72E-6B4E-544B-9A25-3B3BF65FC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9" y="2206"/>
                <a:ext cx="334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0" name="Freeform 83">
                <a:extLst>
                  <a:ext uri="{FF2B5EF4-FFF2-40B4-BE49-F238E27FC236}">
                    <a16:creationId xmlns:a16="http://schemas.microsoft.com/office/drawing/2014/main" id="{3480AD0D-C213-DE43-A162-9EA77843E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0" y="2167"/>
                <a:ext cx="104" cy="78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1"/>
                      <a:pt x="20" y="15"/>
                      <a:pt x="0" y="0"/>
                    </a:cubicBezTo>
                    <a:cubicBezTo>
                      <a:pt x="17" y="18"/>
                      <a:pt x="17" y="31"/>
                      <a:pt x="0" y="50"/>
                    </a:cubicBezTo>
                    <a:cubicBezTo>
                      <a:pt x="20" y="35"/>
                      <a:pt x="50" y="28"/>
                      <a:pt x="66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1" name="Line 84">
                <a:extLst>
                  <a:ext uri="{FF2B5EF4-FFF2-40B4-BE49-F238E27FC236}">
                    <a16:creationId xmlns:a16="http://schemas.microsoft.com/office/drawing/2014/main" id="{7AA90673-1517-004C-B906-669AF6ED0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1" y="2427"/>
                <a:ext cx="333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6E3BE81A-BF92-3041-856E-2C0D61D3A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388"/>
                <a:ext cx="104" cy="78"/>
              </a:xfrm>
              <a:custGeom>
                <a:avLst/>
                <a:gdLst>
                  <a:gd name="T0" fmla="*/ 0 w 66"/>
                  <a:gd name="T1" fmla="*/ 25 h 50"/>
                  <a:gd name="T2" fmla="*/ 66 w 66"/>
                  <a:gd name="T3" fmla="*/ 50 h 50"/>
                  <a:gd name="T4" fmla="*/ 66 w 66"/>
                  <a:gd name="T5" fmla="*/ 0 h 50"/>
                  <a:gd name="T6" fmla="*/ 0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0" y="25"/>
                    </a:moveTo>
                    <a:cubicBezTo>
                      <a:pt x="16" y="29"/>
                      <a:pt x="46" y="35"/>
                      <a:pt x="66" y="50"/>
                    </a:cubicBezTo>
                    <a:cubicBezTo>
                      <a:pt x="49" y="32"/>
                      <a:pt x="49" y="19"/>
                      <a:pt x="66" y="0"/>
                    </a:cubicBezTo>
                    <a:cubicBezTo>
                      <a:pt x="46" y="15"/>
                      <a:pt x="16" y="22"/>
                      <a:pt x="0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3" name="Line 86">
                <a:extLst>
                  <a:ext uri="{FF2B5EF4-FFF2-40B4-BE49-F238E27FC236}">
                    <a16:creationId xmlns:a16="http://schemas.microsoft.com/office/drawing/2014/main" id="{42718B55-8440-9C4C-81EE-5D8EDB3D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9" y="3819"/>
                <a:ext cx="334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17534521-1AED-7845-A659-76FB9593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0" y="3779"/>
                <a:ext cx="104" cy="79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5" name="Line 88">
                <a:extLst>
                  <a:ext uri="{FF2B5EF4-FFF2-40B4-BE49-F238E27FC236}">
                    <a16:creationId xmlns:a16="http://schemas.microsoft.com/office/drawing/2014/main" id="{048BF829-F9DF-0546-9E35-2A8FB9E31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1" y="3597"/>
                <a:ext cx="333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6" name="Freeform 89">
                <a:extLst>
                  <a:ext uri="{FF2B5EF4-FFF2-40B4-BE49-F238E27FC236}">
                    <a16:creationId xmlns:a16="http://schemas.microsoft.com/office/drawing/2014/main" id="{FC9CB505-5F73-094C-99D0-F34E45F2E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3558"/>
                <a:ext cx="104" cy="77"/>
              </a:xfrm>
              <a:custGeom>
                <a:avLst/>
                <a:gdLst>
                  <a:gd name="T0" fmla="*/ 0 w 66"/>
                  <a:gd name="T1" fmla="*/ 25 h 49"/>
                  <a:gd name="T2" fmla="*/ 66 w 66"/>
                  <a:gd name="T3" fmla="*/ 49 h 49"/>
                  <a:gd name="T4" fmla="*/ 66 w 66"/>
                  <a:gd name="T5" fmla="*/ 0 h 49"/>
                  <a:gd name="T6" fmla="*/ 0 w 66"/>
                  <a:gd name="T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49">
                    <a:moveTo>
                      <a:pt x="0" y="25"/>
                    </a:moveTo>
                    <a:cubicBezTo>
                      <a:pt x="16" y="28"/>
                      <a:pt x="46" y="34"/>
                      <a:pt x="66" y="49"/>
                    </a:cubicBezTo>
                    <a:cubicBezTo>
                      <a:pt x="49" y="31"/>
                      <a:pt x="49" y="18"/>
                      <a:pt x="66" y="0"/>
                    </a:cubicBezTo>
                    <a:cubicBezTo>
                      <a:pt x="46" y="15"/>
                      <a:pt x="16" y="21"/>
                      <a:pt x="0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7" name="Line 90">
                <a:extLst>
                  <a:ext uri="{FF2B5EF4-FFF2-40B4-BE49-F238E27FC236}">
                    <a16:creationId xmlns:a16="http://schemas.microsoft.com/office/drawing/2014/main" id="{65C80B4C-4015-DB4C-A776-4089D4EF6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2613"/>
                <a:ext cx="0" cy="75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8" name="Freeform 91">
                <a:extLst>
                  <a:ext uri="{FF2B5EF4-FFF2-40B4-BE49-F238E27FC236}">
                    <a16:creationId xmlns:a16="http://schemas.microsoft.com/office/drawing/2014/main" id="{4691E38E-1B2D-6C40-B0F0-624FBFEDC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3321"/>
                <a:ext cx="79" cy="105"/>
              </a:xfrm>
              <a:custGeom>
                <a:avLst/>
                <a:gdLst>
                  <a:gd name="T0" fmla="*/ 25 w 50"/>
                  <a:gd name="T1" fmla="*/ 67 h 67"/>
                  <a:gd name="T2" fmla="*/ 50 w 50"/>
                  <a:gd name="T3" fmla="*/ 0 h 67"/>
                  <a:gd name="T4" fmla="*/ 0 w 50"/>
                  <a:gd name="T5" fmla="*/ 0 h 67"/>
                  <a:gd name="T6" fmla="*/ 25 w 50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7">
                    <a:moveTo>
                      <a:pt x="25" y="67"/>
                    </a:moveTo>
                    <a:cubicBezTo>
                      <a:pt x="28" y="50"/>
                      <a:pt x="35" y="20"/>
                      <a:pt x="50" y="0"/>
                    </a:cubicBezTo>
                    <a:cubicBezTo>
                      <a:pt x="32" y="17"/>
                      <a:pt x="18" y="17"/>
                      <a:pt x="0" y="0"/>
                    </a:cubicBezTo>
                    <a:cubicBezTo>
                      <a:pt x="15" y="20"/>
                      <a:pt x="22" y="50"/>
                      <a:pt x="25" y="6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19" name="Line 97">
                <a:extLst>
                  <a:ext uri="{FF2B5EF4-FFF2-40B4-BE49-F238E27FC236}">
                    <a16:creationId xmlns:a16="http://schemas.microsoft.com/office/drawing/2014/main" id="{61DD2AA9-857A-4245-98CB-3EF8D3834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1" y="2620"/>
                <a:ext cx="0" cy="721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0" name="Freeform 98">
                <a:extLst>
                  <a:ext uri="{FF2B5EF4-FFF2-40B4-BE49-F238E27FC236}">
                    <a16:creationId xmlns:a16="http://schemas.microsoft.com/office/drawing/2014/main" id="{815F908B-8771-5345-B5CA-5E11EC4E0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3300"/>
                <a:ext cx="79" cy="104"/>
              </a:xfrm>
              <a:custGeom>
                <a:avLst/>
                <a:gdLst>
                  <a:gd name="T0" fmla="*/ 25 w 50"/>
                  <a:gd name="T1" fmla="*/ 66 h 66"/>
                  <a:gd name="T2" fmla="*/ 50 w 50"/>
                  <a:gd name="T3" fmla="*/ 0 h 66"/>
                  <a:gd name="T4" fmla="*/ 0 w 50"/>
                  <a:gd name="T5" fmla="*/ 0 h 66"/>
                  <a:gd name="T6" fmla="*/ 25 w 50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6">
                    <a:moveTo>
                      <a:pt x="25" y="66"/>
                    </a:moveTo>
                    <a:cubicBezTo>
                      <a:pt x="28" y="49"/>
                      <a:pt x="35" y="19"/>
                      <a:pt x="50" y="0"/>
                    </a:cubicBezTo>
                    <a:cubicBezTo>
                      <a:pt x="32" y="16"/>
                      <a:pt x="18" y="16"/>
                      <a:pt x="0" y="0"/>
                    </a:cubicBezTo>
                    <a:cubicBezTo>
                      <a:pt x="15" y="19"/>
                      <a:pt x="22" y="49"/>
                      <a:pt x="25" y="6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605EEAE3-0301-BA42-8CFD-5637AF558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3495"/>
                <a:ext cx="1809" cy="212"/>
              </a:xfrm>
              <a:custGeom>
                <a:avLst/>
                <a:gdLst>
                  <a:gd name="T0" fmla="*/ 0 w 1150"/>
                  <a:gd name="T1" fmla="*/ 135 h 135"/>
                  <a:gd name="T2" fmla="*/ 1150 w 1150"/>
                  <a:gd name="T3" fmla="*/ 135 h 135"/>
                  <a:gd name="T4" fmla="*/ 1150 w 115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0" h="135">
                    <a:moveTo>
                      <a:pt x="0" y="135"/>
                    </a:moveTo>
                    <a:lnTo>
                      <a:pt x="1150" y="135"/>
                    </a:lnTo>
                    <a:lnTo>
                      <a:pt x="1150" y="0"/>
                    </a:lnTo>
                  </a:path>
                </a:pathLst>
              </a:custGeom>
              <a:noFill/>
              <a:ln w="17463" cap="flat">
                <a:solidFill>
                  <a:srgbClr val="E61D4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2AD36A23-2760-244C-9FC0-18587113C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" y="3434"/>
                <a:ext cx="79" cy="103"/>
              </a:xfrm>
              <a:custGeom>
                <a:avLst/>
                <a:gdLst>
                  <a:gd name="T0" fmla="*/ 25 w 50"/>
                  <a:gd name="T1" fmla="*/ 0 h 66"/>
                  <a:gd name="T2" fmla="*/ 0 w 50"/>
                  <a:gd name="T3" fmla="*/ 66 h 66"/>
                  <a:gd name="T4" fmla="*/ 50 w 50"/>
                  <a:gd name="T5" fmla="*/ 66 h 66"/>
                  <a:gd name="T6" fmla="*/ 25 w 50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6">
                    <a:moveTo>
                      <a:pt x="25" y="0"/>
                    </a:moveTo>
                    <a:cubicBezTo>
                      <a:pt x="21" y="16"/>
                      <a:pt x="15" y="46"/>
                      <a:pt x="0" y="66"/>
                    </a:cubicBezTo>
                    <a:cubicBezTo>
                      <a:pt x="18" y="49"/>
                      <a:pt x="31" y="49"/>
                      <a:pt x="50" y="66"/>
                    </a:cubicBezTo>
                    <a:cubicBezTo>
                      <a:pt x="35" y="46"/>
                      <a:pt x="28" y="16"/>
                      <a:pt x="25" y="0"/>
                    </a:cubicBezTo>
                    <a:close/>
                  </a:path>
                </a:pathLst>
              </a:custGeom>
              <a:solidFill>
                <a:srgbClr val="E61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F336B9F-4782-0C4B-908B-FE5B81B8D190}"/>
                </a:ext>
              </a:extLst>
            </p:cNvPr>
            <p:cNvSpPr/>
            <p:nvPr/>
          </p:nvSpPr>
          <p:spPr>
            <a:xfrm>
              <a:off x="1456490" y="3447580"/>
              <a:ext cx="1056443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White-box</a:t>
              </a:r>
              <a:endParaRPr lang="en-US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718E0DF-4748-2D4B-986F-A899B99D1900}"/>
                </a:ext>
              </a:extLst>
            </p:cNvPr>
            <p:cNvSpPr/>
            <p:nvPr/>
          </p:nvSpPr>
          <p:spPr>
            <a:xfrm>
              <a:off x="4157432" y="3440545"/>
              <a:ext cx="992066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/>
                  </a:solidFill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Black-box</a:t>
              </a:r>
              <a:endParaRPr lang="en-US" dirty="0">
                <a:solidFill>
                  <a:schemeClr val="bg1"/>
                </a:solidFill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8CFEA41-5381-CA40-8054-6AF348EF6966}"/>
                </a:ext>
              </a:extLst>
            </p:cNvPr>
            <p:cNvSpPr/>
            <p:nvPr/>
          </p:nvSpPr>
          <p:spPr>
            <a:xfrm>
              <a:off x="4527726" y="5662616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FSM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A772C71-AC76-EE46-BF12-0395F103B8A7}"/>
                </a:ext>
              </a:extLst>
            </p:cNvPr>
            <p:cNvSpPr/>
            <p:nvPr/>
          </p:nvSpPr>
          <p:spPr>
            <a:xfrm>
              <a:off x="1456490" y="5662616"/>
              <a:ext cx="1056443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White-box</a:t>
              </a:r>
              <a:endParaRPr lang="en-US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FEF7D6-CA5A-A64B-86E2-44E800A5F266}"/>
                </a:ext>
              </a:extLst>
            </p:cNvPr>
            <p:cNvSpPr txBox="1"/>
            <p:nvPr/>
          </p:nvSpPr>
          <p:spPr>
            <a:xfrm>
              <a:off x="5135823" y="4549477"/>
              <a:ext cx="5823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Learn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8478CD1-6F82-8343-9622-DD25E1CF82BD}"/>
                </a:ext>
              </a:extLst>
            </p:cNvPr>
            <p:cNvSpPr txBox="1"/>
            <p:nvPr/>
          </p:nvSpPr>
          <p:spPr>
            <a:xfrm>
              <a:off x="2502463" y="4505026"/>
              <a:ext cx="5145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Copy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AAC6F48-9931-A345-BACC-DEB322960F74}"/>
                </a:ext>
              </a:extLst>
            </p:cNvPr>
            <p:cNvSpPr txBox="1"/>
            <p:nvPr/>
          </p:nvSpPr>
          <p:spPr>
            <a:xfrm>
              <a:off x="6648478" y="5956856"/>
              <a:ext cx="173925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E61D4A"/>
                  </a:solidFill>
                  <a:latin typeface="Ubuntu Condensed" panose="020B0506030602030204" pitchFamily="34" charset="0"/>
                </a:rPr>
                <a:t>Symbolic Execution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E61D4A"/>
                </a:solidFill>
                <a:effectLst/>
                <a:uFillTx/>
                <a:latin typeface="Ubuntu Condensed" panose="020B0506030602030204" pitchFamily="34" charset="0"/>
                <a:sym typeface="Helvetica Light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374D3A-8231-E144-BEB1-F0BFBD37DC39}"/>
                </a:ext>
              </a:extLst>
            </p:cNvPr>
            <p:cNvSpPr txBox="1"/>
            <p:nvPr/>
          </p:nvSpPr>
          <p:spPr>
            <a:xfrm>
              <a:off x="8438243" y="4883090"/>
              <a:ext cx="95231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Test Cases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C4BACE4-74E8-6F4A-9FBC-10664F00B7C3}"/>
                </a:ext>
              </a:extLst>
            </p:cNvPr>
            <p:cNvSpPr txBox="1"/>
            <p:nvPr/>
          </p:nvSpPr>
          <p:spPr>
            <a:xfrm>
              <a:off x="2528290" y="2626634"/>
              <a:ext cx="180536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Software Under Test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80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A4B3A-F222-2846-8CF7-B881E427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Automata Learning for Symbolic Execution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10AD0-B0D9-0848-9B0D-E515ACD6B7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94E5C-1672-304D-A75E-6A1294727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8286-B42C-FB48-B69A-7D13C04784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415CEA-7E8B-4E5F-B5A8-49892D08237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001C88-CB79-894D-BDA1-0107DCFB1B60}"/>
              </a:ext>
            </a:extLst>
          </p:cNvPr>
          <p:cNvSpPr/>
          <p:nvPr/>
        </p:nvSpPr>
        <p:spPr>
          <a:xfrm>
            <a:off x="512029" y="4615539"/>
            <a:ext cx="6737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Learn black-box by automata learning.</a:t>
            </a:r>
          </a:p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Execute learned setup symbolically.</a:t>
            </a:r>
          </a:p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E61D4A"/>
                </a:solidFill>
                <a:latin typeface="Ubuntu Condensed" panose="020B0506030602030204" pitchFamily="34" charset="0"/>
              </a:rPr>
              <a:t>Test software under test automatically.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13843B-8D35-3E4C-8193-A3BBA95653B3}"/>
              </a:ext>
            </a:extLst>
          </p:cNvPr>
          <p:cNvGrpSpPr>
            <a:grpSpLocks noChangeAspect="1"/>
          </p:cNvGrpSpPr>
          <p:nvPr/>
        </p:nvGrpSpPr>
        <p:grpSpPr>
          <a:xfrm>
            <a:off x="1530000" y="1484796"/>
            <a:ext cx="6084000" cy="2768305"/>
            <a:chOff x="1181101" y="2528888"/>
            <a:chExt cx="8929687" cy="4064000"/>
          </a:xfrm>
        </p:grpSpPr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EBBE3640-AAFC-1645-BEEF-92945C4029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101" y="2528888"/>
              <a:ext cx="8929687" cy="4064000"/>
              <a:chOff x="744" y="1593"/>
              <a:chExt cx="5625" cy="2560"/>
            </a:xfrm>
          </p:grpSpPr>
          <p:sp>
            <p:nvSpPr>
              <p:cNvPr id="62" name="Rectangle 5">
                <a:extLst>
                  <a:ext uri="{FF2B5EF4-FFF2-40B4-BE49-F238E27FC236}">
                    <a16:creationId xmlns:a16="http://schemas.microsoft.com/office/drawing/2014/main" id="{3E008655-3556-5447-8770-EC71E6662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593"/>
                <a:ext cx="3066" cy="11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3" name="Rectangle 6">
                <a:extLst>
                  <a:ext uri="{FF2B5EF4-FFF2-40B4-BE49-F238E27FC236}">
                    <a16:creationId xmlns:a16="http://schemas.microsoft.com/office/drawing/2014/main" id="{E122EDE6-413E-A14F-BED1-3119484C3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593"/>
                <a:ext cx="3066" cy="1169"/>
              </a:xfrm>
              <a:prstGeom prst="rect">
                <a:avLst/>
              </a:prstGeom>
              <a:noFill/>
              <a:ln w="17463" cap="flat">
                <a:solidFill>
                  <a:srgbClr val="CCCC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4" name="Rectangle 7">
                <a:extLst>
                  <a:ext uri="{FF2B5EF4-FFF2-40B4-BE49-F238E27FC236}">
                    <a16:creationId xmlns:a16="http://schemas.microsoft.com/office/drawing/2014/main" id="{CFAAD5CA-2D99-5445-B321-082166435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3263"/>
                <a:ext cx="3066" cy="8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5" name="Rectangle 8">
                <a:extLst>
                  <a:ext uri="{FF2B5EF4-FFF2-40B4-BE49-F238E27FC236}">
                    <a16:creationId xmlns:a16="http://schemas.microsoft.com/office/drawing/2014/main" id="{8CF6621A-7F00-FD44-B579-44C36BADA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3263"/>
                <a:ext cx="3066" cy="890"/>
              </a:xfrm>
              <a:prstGeom prst="rect">
                <a:avLst/>
              </a:prstGeom>
              <a:noFill/>
              <a:ln w="17463" cap="flat">
                <a:solidFill>
                  <a:srgbClr val="CCCC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6" name="Rectangle 9">
                <a:extLst>
                  <a:ext uri="{FF2B5EF4-FFF2-40B4-BE49-F238E27FC236}">
                    <a16:creationId xmlns:a16="http://schemas.microsoft.com/office/drawing/2014/main" id="{46B4B254-486B-6C43-B6D0-A050FFDDD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2017"/>
                <a:ext cx="1129" cy="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8" name="Rectangle 10">
                <a:extLst>
                  <a:ext uri="{FF2B5EF4-FFF2-40B4-BE49-F238E27FC236}">
                    <a16:creationId xmlns:a16="http://schemas.microsoft.com/office/drawing/2014/main" id="{30027997-7FF3-0D4D-BFBF-FB203C84D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2017"/>
                <a:ext cx="1129" cy="599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69" name="Rectangle 20">
                <a:extLst>
                  <a:ext uri="{FF2B5EF4-FFF2-40B4-BE49-F238E27FC236}">
                    <a16:creationId xmlns:a16="http://schemas.microsoft.com/office/drawing/2014/main" id="{5C4BBFB6-1B7F-7C40-BD4C-AA49CDA73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2024"/>
                <a:ext cx="1129" cy="58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381D6109-0E22-9C43-9D62-F61C09A05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2024"/>
                <a:ext cx="1129" cy="585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1" name="Rectangle 51">
                <a:extLst>
                  <a:ext uri="{FF2B5EF4-FFF2-40B4-BE49-F238E27FC236}">
                    <a16:creationId xmlns:a16="http://schemas.microsoft.com/office/drawing/2014/main" id="{8D0B8092-994D-AE46-A2AC-6CB3053DE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3407"/>
                <a:ext cx="1129" cy="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2" name="Rectangle 52">
                <a:extLst>
                  <a:ext uri="{FF2B5EF4-FFF2-40B4-BE49-F238E27FC236}">
                    <a16:creationId xmlns:a16="http://schemas.microsoft.com/office/drawing/2014/main" id="{3E553C04-96AB-DD4B-AF67-117A0F14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" y="3407"/>
                <a:ext cx="1129" cy="600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3" name="Rectangle 62">
                <a:extLst>
                  <a:ext uri="{FF2B5EF4-FFF2-40B4-BE49-F238E27FC236}">
                    <a16:creationId xmlns:a16="http://schemas.microsoft.com/office/drawing/2014/main" id="{117E7CA8-71D7-E24E-8927-8DBE3ECDA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429"/>
                <a:ext cx="1129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4" name="Rectangle 63">
                <a:extLst>
                  <a:ext uri="{FF2B5EF4-FFF2-40B4-BE49-F238E27FC236}">
                    <a16:creationId xmlns:a16="http://schemas.microsoft.com/office/drawing/2014/main" id="{B4B58401-FE5B-E84F-8E51-6005BE58C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429"/>
                <a:ext cx="1129" cy="558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5" name="Freeform 67">
                <a:extLst>
                  <a:ext uri="{FF2B5EF4-FFF2-40B4-BE49-F238E27FC236}">
                    <a16:creationId xmlns:a16="http://schemas.microsoft.com/office/drawing/2014/main" id="{C3B1C283-10D9-AA4F-84B3-95B5EDFC6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2787"/>
                <a:ext cx="1226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7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6" name="Freeform 68">
                <a:extLst>
                  <a:ext uri="{FF2B5EF4-FFF2-40B4-BE49-F238E27FC236}">
                    <a16:creationId xmlns:a16="http://schemas.microsoft.com/office/drawing/2014/main" id="{CBC8EF16-C325-CA4C-B220-CB0A10C12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2787"/>
                <a:ext cx="1226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7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7" name="Freeform 69">
                <a:extLst>
                  <a:ext uri="{FF2B5EF4-FFF2-40B4-BE49-F238E27FC236}">
                    <a16:creationId xmlns:a16="http://schemas.microsoft.com/office/drawing/2014/main" id="{CF9F9F83-A412-934F-9697-FEA2F3AED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2854"/>
                <a:ext cx="1225" cy="574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8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8" name="Freeform 70">
                <a:extLst>
                  <a:ext uri="{FF2B5EF4-FFF2-40B4-BE49-F238E27FC236}">
                    <a16:creationId xmlns:a16="http://schemas.microsoft.com/office/drawing/2014/main" id="{77B80C82-7195-F94B-B962-F043A7D0E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2854"/>
                <a:ext cx="1225" cy="574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89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89" y="323"/>
                    </a:cubicBezTo>
                    <a:cubicBezTo>
                      <a:pt x="282" y="365"/>
                      <a:pt x="108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79" name="Freeform 71">
                <a:extLst>
                  <a:ext uri="{FF2B5EF4-FFF2-40B4-BE49-F238E27FC236}">
                    <a16:creationId xmlns:a16="http://schemas.microsoft.com/office/drawing/2014/main" id="{6C3A3765-3710-3345-94C0-E5230908F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922"/>
                <a:ext cx="1225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90 w 779"/>
                  <a:gd name="T9" fmla="*/ 323 h 365"/>
                  <a:gd name="T10" fmla="*/ 0 w 779"/>
                  <a:gd name="T11" fmla="*/ 323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90" y="323"/>
                    </a:cubicBezTo>
                    <a:cubicBezTo>
                      <a:pt x="282" y="365"/>
                      <a:pt x="108" y="365"/>
                      <a:pt x="0" y="3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80" name="Freeform 72">
                <a:extLst>
                  <a:ext uri="{FF2B5EF4-FFF2-40B4-BE49-F238E27FC236}">
                    <a16:creationId xmlns:a16="http://schemas.microsoft.com/office/drawing/2014/main" id="{B755C7A3-D03C-0C45-B6AC-C829900A0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922"/>
                <a:ext cx="1225" cy="573"/>
              </a:xfrm>
              <a:custGeom>
                <a:avLst/>
                <a:gdLst>
                  <a:gd name="T0" fmla="*/ 0 w 779"/>
                  <a:gd name="T1" fmla="*/ 146 h 365"/>
                  <a:gd name="T2" fmla="*/ 0 w 779"/>
                  <a:gd name="T3" fmla="*/ 0 h 365"/>
                  <a:gd name="T4" fmla="*/ 779 w 779"/>
                  <a:gd name="T5" fmla="*/ 0 h 365"/>
                  <a:gd name="T6" fmla="*/ 779 w 779"/>
                  <a:gd name="T7" fmla="*/ 323 h 365"/>
                  <a:gd name="T8" fmla="*/ 390 w 779"/>
                  <a:gd name="T9" fmla="*/ 323 h 365"/>
                  <a:gd name="T10" fmla="*/ 0 w 779"/>
                  <a:gd name="T11" fmla="*/ 323 h 365"/>
                  <a:gd name="T12" fmla="*/ 0 w 779"/>
                  <a:gd name="T13" fmla="*/ 146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365">
                    <a:moveTo>
                      <a:pt x="0" y="146"/>
                    </a:moveTo>
                    <a:lnTo>
                      <a:pt x="0" y="0"/>
                    </a:lnTo>
                    <a:lnTo>
                      <a:pt x="779" y="0"/>
                    </a:lnTo>
                    <a:lnTo>
                      <a:pt x="779" y="323"/>
                    </a:lnTo>
                    <a:cubicBezTo>
                      <a:pt x="671" y="282"/>
                      <a:pt x="497" y="282"/>
                      <a:pt x="390" y="323"/>
                    </a:cubicBezTo>
                    <a:cubicBezTo>
                      <a:pt x="282" y="365"/>
                      <a:pt x="108" y="365"/>
                      <a:pt x="0" y="323"/>
                    </a:cubicBezTo>
                    <a:lnTo>
                      <a:pt x="0" y="146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3" name="Line 82">
                <a:extLst>
                  <a:ext uri="{FF2B5EF4-FFF2-40B4-BE49-F238E27FC236}">
                    <a16:creationId xmlns:a16="http://schemas.microsoft.com/office/drawing/2014/main" id="{F1CE268E-2634-CC4D-8E83-8BA3E237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9" y="2206"/>
                <a:ext cx="334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4" name="Freeform 83">
                <a:extLst>
                  <a:ext uri="{FF2B5EF4-FFF2-40B4-BE49-F238E27FC236}">
                    <a16:creationId xmlns:a16="http://schemas.microsoft.com/office/drawing/2014/main" id="{6F53678D-6B00-B044-B6E2-95C530245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0" y="2167"/>
                <a:ext cx="104" cy="78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1"/>
                      <a:pt x="20" y="15"/>
                      <a:pt x="0" y="0"/>
                    </a:cubicBezTo>
                    <a:cubicBezTo>
                      <a:pt x="17" y="18"/>
                      <a:pt x="17" y="31"/>
                      <a:pt x="0" y="50"/>
                    </a:cubicBezTo>
                    <a:cubicBezTo>
                      <a:pt x="20" y="35"/>
                      <a:pt x="50" y="28"/>
                      <a:pt x="66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5" name="Line 84">
                <a:extLst>
                  <a:ext uri="{FF2B5EF4-FFF2-40B4-BE49-F238E27FC236}">
                    <a16:creationId xmlns:a16="http://schemas.microsoft.com/office/drawing/2014/main" id="{28201F2A-3D50-574D-8A04-88C2E5CC1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1" y="2427"/>
                <a:ext cx="333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6" name="Freeform 85">
                <a:extLst>
                  <a:ext uri="{FF2B5EF4-FFF2-40B4-BE49-F238E27FC236}">
                    <a16:creationId xmlns:a16="http://schemas.microsoft.com/office/drawing/2014/main" id="{DE1309E2-A8EA-F44B-A81B-E7C695666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388"/>
                <a:ext cx="104" cy="78"/>
              </a:xfrm>
              <a:custGeom>
                <a:avLst/>
                <a:gdLst>
                  <a:gd name="T0" fmla="*/ 0 w 66"/>
                  <a:gd name="T1" fmla="*/ 25 h 50"/>
                  <a:gd name="T2" fmla="*/ 66 w 66"/>
                  <a:gd name="T3" fmla="*/ 50 h 50"/>
                  <a:gd name="T4" fmla="*/ 66 w 66"/>
                  <a:gd name="T5" fmla="*/ 0 h 50"/>
                  <a:gd name="T6" fmla="*/ 0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0" y="25"/>
                    </a:moveTo>
                    <a:cubicBezTo>
                      <a:pt x="16" y="29"/>
                      <a:pt x="46" y="35"/>
                      <a:pt x="66" y="50"/>
                    </a:cubicBezTo>
                    <a:cubicBezTo>
                      <a:pt x="49" y="32"/>
                      <a:pt x="49" y="19"/>
                      <a:pt x="66" y="0"/>
                    </a:cubicBezTo>
                    <a:cubicBezTo>
                      <a:pt x="46" y="15"/>
                      <a:pt x="16" y="22"/>
                      <a:pt x="0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7" name="Line 86">
                <a:extLst>
                  <a:ext uri="{FF2B5EF4-FFF2-40B4-BE49-F238E27FC236}">
                    <a16:creationId xmlns:a16="http://schemas.microsoft.com/office/drawing/2014/main" id="{A1ADF62F-B287-CB4A-97CE-D29B6856E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9" y="3819"/>
                <a:ext cx="334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8" name="Freeform 87">
                <a:extLst>
                  <a:ext uri="{FF2B5EF4-FFF2-40B4-BE49-F238E27FC236}">
                    <a16:creationId xmlns:a16="http://schemas.microsoft.com/office/drawing/2014/main" id="{0BE50089-F338-6343-8AC4-E9D960BBB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0" y="3779"/>
                <a:ext cx="104" cy="79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29" name="Line 88">
                <a:extLst>
                  <a:ext uri="{FF2B5EF4-FFF2-40B4-BE49-F238E27FC236}">
                    <a16:creationId xmlns:a16="http://schemas.microsoft.com/office/drawing/2014/main" id="{53A99CD0-14F6-FE45-B477-76EFB3DF8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41" y="3597"/>
                <a:ext cx="333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0" name="Freeform 89">
                <a:extLst>
                  <a:ext uri="{FF2B5EF4-FFF2-40B4-BE49-F238E27FC236}">
                    <a16:creationId xmlns:a16="http://schemas.microsoft.com/office/drawing/2014/main" id="{55466D08-FF8F-9A40-A77A-3B754C6F5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3558"/>
                <a:ext cx="104" cy="77"/>
              </a:xfrm>
              <a:custGeom>
                <a:avLst/>
                <a:gdLst>
                  <a:gd name="T0" fmla="*/ 0 w 66"/>
                  <a:gd name="T1" fmla="*/ 25 h 49"/>
                  <a:gd name="T2" fmla="*/ 66 w 66"/>
                  <a:gd name="T3" fmla="*/ 49 h 49"/>
                  <a:gd name="T4" fmla="*/ 66 w 66"/>
                  <a:gd name="T5" fmla="*/ 0 h 49"/>
                  <a:gd name="T6" fmla="*/ 0 w 66"/>
                  <a:gd name="T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49">
                    <a:moveTo>
                      <a:pt x="0" y="25"/>
                    </a:moveTo>
                    <a:cubicBezTo>
                      <a:pt x="16" y="28"/>
                      <a:pt x="46" y="34"/>
                      <a:pt x="66" y="49"/>
                    </a:cubicBezTo>
                    <a:cubicBezTo>
                      <a:pt x="49" y="31"/>
                      <a:pt x="49" y="18"/>
                      <a:pt x="66" y="0"/>
                    </a:cubicBezTo>
                    <a:cubicBezTo>
                      <a:pt x="46" y="15"/>
                      <a:pt x="16" y="21"/>
                      <a:pt x="0" y="2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1" name="Line 90">
                <a:extLst>
                  <a:ext uri="{FF2B5EF4-FFF2-40B4-BE49-F238E27FC236}">
                    <a16:creationId xmlns:a16="http://schemas.microsoft.com/office/drawing/2014/main" id="{94AA316F-44FA-3547-BBF9-349256BC8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2613"/>
                <a:ext cx="0" cy="75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B190B74F-86EA-2A47-9877-363C6BF82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3321"/>
                <a:ext cx="79" cy="105"/>
              </a:xfrm>
              <a:custGeom>
                <a:avLst/>
                <a:gdLst>
                  <a:gd name="T0" fmla="*/ 25 w 50"/>
                  <a:gd name="T1" fmla="*/ 67 h 67"/>
                  <a:gd name="T2" fmla="*/ 50 w 50"/>
                  <a:gd name="T3" fmla="*/ 0 h 67"/>
                  <a:gd name="T4" fmla="*/ 0 w 50"/>
                  <a:gd name="T5" fmla="*/ 0 h 67"/>
                  <a:gd name="T6" fmla="*/ 25 w 50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7">
                    <a:moveTo>
                      <a:pt x="25" y="67"/>
                    </a:moveTo>
                    <a:cubicBezTo>
                      <a:pt x="28" y="50"/>
                      <a:pt x="35" y="20"/>
                      <a:pt x="50" y="0"/>
                    </a:cubicBezTo>
                    <a:cubicBezTo>
                      <a:pt x="32" y="17"/>
                      <a:pt x="18" y="17"/>
                      <a:pt x="0" y="0"/>
                    </a:cubicBezTo>
                    <a:cubicBezTo>
                      <a:pt x="15" y="20"/>
                      <a:pt x="22" y="50"/>
                      <a:pt x="25" y="6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3" name="Line 97">
                <a:extLst>
                  <a:ext uri="{FF2B5EF4-FFF2-40B4-BE49-F238E27FC236}">
                    <a16:creationId xmlns:a16="http://schemas.microsoft.com/office/drawing/2014/main" id="{B947D35E-D021-E04E-A4B2-0D6ACB0392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1" y="2620"/>
                <a:ext cx="0" cy="721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4" name="Freeform 98">
                <a:extLst>
                  <a:ext uri="{FF2B5EF4-FFF2-40B4-BE49-F238E27FC236}">
                    <a16:creationId xmlns:a16="http://schemas.microsoft.com/office/drawing/2014/main" id="{74A6F188-52F7-AE4E-AF46-793C217AC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3300"/>
                <a:ext cx="79" cy="104"/>
              </a:xfrm>
              <a:custGeom>
                <a:avLst/>
                <a:gdLst>
                  <a:gd name="T0" fmla="*/ 25 w 50"/>
                  <a:gd name="T1" fmla="*/ 66 h 66"/>
                  <a:gd name="T2" fmla="*/ 50 w 50"/>
                  <a:gd name="T3" fmla="*/ 0 h 66"/>
                  <a:gd name="T4" fmla="*/ 0 w 50"/>
                  <a:gd name="T5" fmla="*/ 0 h 66"/>
                  <a:gd name="T6" fmla="*/ 25 w 50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6">
                    <a:moveTo>
                      <a:pt x="25" y="66"/>
                    </a:moveTo>
                    <a:cubicBezTo>
                      <a:pt x="28" y="49"/>
                      <a:pt x="35" y="19"/>
                      <a:pt x="50" y="0"/>
                    </a:cubicBezTo>
                    <a:cubicBezTo>
                      <a:pt x="32" y="16"/>
                      <a:pt x="18" y="16"/>
                      <a:pt x="0" y="0"/>
                    </a:cubicBezTo>
                    <a:cubicBezTo>
                      <a:pt x="15" y="19"/>
                      <a:pt x="22" y="49"/>
                      <a:pt x="25" y="6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5" name="Freeform 103">
                <a:extLst>
                  <a:ext uri="{FF2B5EF4-FFF2-40B4-BE49-F238E27FC236}">
                    <a16:creationId xmlns:a16="http://schemas.microsoft.com/office/drawing/2014/main" id="{24F4D3CD-E474-9845-9A5B-8229C9FB1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" y="2177"/>
                <a:ext cx="1746" cy="674"/>
              </a:xfrm>
              <a:custGeom>
                <a:avLst/>
                <a:gdLst>
                  <a:gd name="T0" fmla="*/ 1110 w 1110"/>
                  <a:gd name="T1" fmla="*/ 429 h 429"/>
                  <a:gd name="T2" fmla="*/ 1110 w 1110"/>
                  <a:gd name="T3" fmla="*/ 0 h 429"/>
                  <a:gd name="T4" fmla="*/ 0 w 1110"/>
                  <a:gd name="T5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0" h="429">
                    <a:moveTo>
                      <a:pt x="1110" y="429"/>
                    </a:moveTo>
                    <a:lnTo>
                      <a:pt x="1110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flat">
                <a:solidFill>
                  <a:srgbClr val="E61D4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6" name="Freeform 104">
                <a:extLst>
                  <a:ext uri="{FF2B5EF4-FFF2-40B4-BE49-F238E27FC236}">
                    <a16:creationId xmlns:a16="http://schemas.microsoft.com/office/drawing/2014/main" id="{8A913743-BB12-A949-B783-5781073A7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138"/>
                <a:ext cx="105" cy="79"/>
              </a:xfrm>
              <a:custGeom>
                <a:avLst/>
                <a:gdLst>
                  <a:gd name="T0" fmla="*/ 0 w 67"/>
                  <a:gd name="T1" fmla="*/ 25 h 50"/>
                  <a:gd name="T2" fmla="*/ 67 w 67"/>
                  <a:gd name="T3" fmla="*/ 50 h 50"/>
                  <a:gd name="T4" fmla="*/ 67 w 67"/>
                  <a:gd name="T5" fmla="*/ 0 h 50"/>
                  <a:gd name="T6" fmla="*/ 0 w 67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50">
                    <a:moveTo>
                      <a:pt x="0" y="25"/>
                    </a:moveTo>
                    <a:cubicBezTo>
                      <a:pt x="17" y="28"/>
                      <a:pt x="47" y="35"/>
                      <a:pt x="67" y="50"/>
                    </a:cubicBezTo>
                    <a:cubicBezTo>
                      <a:pt x="50" y="32"/>
                      <a:pt x="50" y="18"/>
                      <a:pt x="67" y="0"/>
                    </a:cubicBezTo>
                    <a:cubicBezTo>
                      <a:pt x="47" y="15"/>
                      <a:pt x="17" y="22"/>
                      <a:pt x="0" y="25"/>
                    </a:cubicBezTo>
                  </a:path>
                </a:pathLst>
              </a:custGeom>
              <a:solidFill>
                <a:srgbClr val="E61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7" name="Freeform 120">
                <a:extLst>
                  <a:ext uri="{FF2B5EF4-FFF2-40B4-BE49-F238E27FC236}">
                    <a16:creationId xmlns:a16="http://schemas.microsoft.com/office/drawing/2014/main" id="{4E771B0D-0E71-D14A-A68D-4CA3944D4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3495"/>
                <a:ext cx="1809" cy="212"/>
              </a:xfrm>
              <a:custGeom>
                <a:avLst/>
                <a:gdLst>
                  <a:gd name="T0" fmla="*/ 0 w 1150"/>
                  <a:gd name="T1" fmla="*/ 135 h 135"/>
                  <a:gd name="T2" fmla="*/ 1150 w 1150"/>
                  <a:gd name="T3" fmla="*/ 135 h 135"/>
                  <a:gd name="T4" fmla="*/ 1150 w 115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0" h="135">
                    <a:moveTo>
                      <a:pt x="0" y="135"/>
                    </a:moveTo>
                    <a:lnTo>
                      <a:pt x="1150" y="135"/>
                    </a:lnTo>
                    <a:lnTo>
                      <a:pt x="1150" y="0"/>
                    </a:lnTo>
                  </a:path>
                </a:pathLst>
              </a:cu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38" name="Freeform 121">
                <a:extLst>
                  <a:ext uri="{FF2B5EF4-FFF2-40B4-BE49-F238E27FC236}">
                    <a16:creationId xmlns:a16="http://schemas.microsoft.com/office/drawing/2014/main" id="{45114CEE-6ED9-1740-95F3-6D22DE8C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" y="3434"/>
                <a:ext cx="79" cy="103"/>
              </a:xfrm>
              <a:custGeom>
                <a:avLst/>
                <a:gdLst>
                  <a:gd name="T0" fmla="*/ 25 w 50"/>
                  <a:gd name="T1" fmla="*/ 0 h 66"/>
                  <a:gd name="T2" fmla="*/ 0 w 50"/>
                  <a:gd name="T3" fmla="*/ 66 h 66"/>
                  <a:gd name="T4" fmla="*/ 50 w 50"/>
                  <a:gd name="T5" fmla="*/ 66 h 66"/>
                  <a:gd name="T6" fmla="*/ 25 w 50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6">
                    <a:moveTo>
                      <a:pt x="25" y="0"/>
                    </a:moveTo>
                    <a:cubicBezTo>
                      <a:pt x="21" y="16"/>
                      <a:pt x="15" y="46"/>
                      <a:pt x="0" y="66"/>
                    </a:cubicBezTo>
                    <a:cubicBezTo>
                      <a:pt x="18" y="49"/>
                      <a:pt x="31" y="49"/>
                      <a:pt x="50" y="66"/>
                    </a:cubicBezTo>
                    <a:cubicBezTo>
                      <a:pt x="35" y="46"/>
                      <a:pt x="28" y="16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3C03BC3-3E0C-1344-9099-0AAB1556C1F6}"/>
                </a:ext>
              </a:extLst>
            </p:cNvPr>
            <p:cNvSpPr/>
            <p:nvPr/>
          </p:nvSpPr>
          <p:spPr>
            <a:xfrm>
              <a:off x="1456490" y="3447580"/>
              <a:ext cx="1056443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White-box</a:t>
              </a:r>
              <a:endParaRPr lang="en-US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AB39DF-6F69-A645-AB1E-A480A68454D1}"/>
                </a:ext>
              </a:extLst>
            </p:cNvPr>
            <p:cNvSpPr/>
            <p:nvPr/>
          </p:nvSpPr>
          <p:spPr>
            <a:xfrm>
              <a:off x="4157432" y="3440545"/>
              <a:ext cx="992066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/>
                  </a:solidFill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Black-box</a:t>
              </a:r>
              <a:endParaRPr lang="en-US" dirty="0">
                <a:solidFill>
                  <a:schemeClr val="bg1"/>
                </a:solidFill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6DC38D6-CB28-FC42-9744-EEA3C7ABBDFA}"/>
                </a:ext>
              </a:extLst>
            </p:cNvPr>
            <p:cNvSpPr/>
            <p:nvPr/>
          </p:nvSpPr>
          <p:spPr>
            <a:xfrm>
              <a:off x="4527726" y="5662616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FSM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827BDD-244B-F340-81BD-1C8BAD4D6BD2}"/>
                </a:ext>
              </a:extLst>
            </p:cNvPr>
            <p:cNvSpPr/>
            <p:nvPr/>
          </p:nvSpPr>
          <p:spPr>
            <a:xfrm>
              <a:off x="1456490" y="5662616"/>
              <a:ext cx="1056443" cy="35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dirty="0"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White-box</a:t>
              </a:r>
              <a:endParaRPr lang="en-US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E7B73B-FDFB-2145-A599-5E8453D37061}"/>
                </a:ext>
              </a:extLst>
            </p:cNvPr>
            <p:cNvSpPr txBox="1"/>
            <p:nvPr/>
          </p:nvSpPr>
          <p:spPr>
            <a:xfrm>
              <a:off x="5135823" y="4549477"/>
              <a:ext cx="5823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Learn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DC2315-BF38-5D4B-A9D3-86D244274E23}"/>
                </a:ext>
              </a:extLst>
            </p:cNvPr>
            <p:cNvSpPr txBox="1"/>
            <p:nvPr/>
          </p:nvSpPr>
          <p:spPr>
            <a:xfrm>
              <a:off x="2502463" y="4505026"/>
              <a:ext cx="5145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Copy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227D20-8E36-6D4A-9DF0-87BFD62E003E}"/>
                </a:ext>
              </a:extLst>
            </p:cNvPr>
            <p:cNvSpPr txBox="1"/>
            <p:nvPr/>
          </p:nvSpPr>
          <p:spPr>
            <a:xfrm>
              <a:off x="6648478" y="5956856"/>
              <a:ext cx="173925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Symbolic Execution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0E57D7-2C8E-284B-9EE9-5B6A552C4105}"/>
                </a:ext>
              </a:extLst>
            </p:cNvPr>
            <p:cNvSpPr txBox="1"/>
            <p:nvPr/>
          </p:nvSpPr>
          <p:spPr>
            <a:xfrm>
              <a:off x="6782231" y="3016175"/>
              <a:ext cx="151361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rgbClr val="E61D4A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S</a:t>
              </a:r>
              <a:r>
                <a:rPr lang="en-US" dirty="0">
                  <a:solidFill>
                    <a:srgbClr val="E61D4A"/>
                  </a:solidFill>
                  <a:latin typeface="Ubuntu Condensed" panose="020B0506030602030204" pitchFamily="34" charset="0"/>
                </a:rPr>
                <a:t>oftware Testing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E61D4A"/>
                </a:solidFill>
                <a:effectLst/>
                <a:uFillTx/>
                <a:latin typeface="Ubuntu Condensed" panose="020B0506030602030204" pitchFamily="34" charset="0"/>
                <a:sym typeface="Helvetica Ligh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9FF122-6F61-924D-A0BD-9FF6DBAE538E}"/>
                </a:ext>
              </a:extLst>
            </p:cNvPr>
            <p:cNvSpPr txBox="1"/>
            <p:nvPr/>
          </p:nvSpPr>
          <p:spPr>
            <a:xfrm>
              <a:off x="8438243" y="4883090"/>
              <a:ext cx="95231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Test Cases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F48F1F-E590-814F-82D1-99B6E8AC1110}"/>
                </a:ext>
              </a:extLst>
            </p:cNvPr>
            <p:cNvSpPr txBox="1"/>
            <p:nvPr/>
          </p:nvSpPr>
          <p:spPr>
            <a:xfrm>
              <a:off x="2528290" y="2626634"/>
              <a:ext cx="180536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Software Under Test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B97A-0361-D94E-9C3E-5A9CBE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1D95-C87D-1A4C-BE2E-2FA4E616335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0725" y="6596063"/>
            <a:ext cx="3724275" cy="215900"/>
          </a:xfrm>
        </p:spPr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767F0-6218-6349-AF1F-1207299F9D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725" y="6415088"/>
            <a:ext cx="8229600" cy="260350"/>
          </a:xfrm>
        </p:spPr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A7D2-81C1-1D46-8941-0D45E4EF9E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EDE497-3854-0C4D-9754-D34130DE54D0}"/>
              </a:ext>
            </a:extLst>
          </p:cNvPr>
          <p:cNvGrpSpPr/>
          <p:nvPr/>
        </p:nvGrpSpPr>
        <p:grpSpPr>
          <a:xfrm>
            <a:off x="679244" y="1082539"/>
            <a:ext cx="8464756" cy="1717393"/>
            <a:chOff x="1591299" y="1078291"/>
            <a:chExt cx="10191429" cy="171739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DD5ECAC5-B42E-E14B-A504-BE6D1F641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299" y="1269112"/>
              <a:ext cx="4363015" cy="123726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  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padlock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void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p[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r>
                <a:rPr kumimoji="0" lang="en-US" altLang="en-US" sz="12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    p = </a:t>
              </a:r>
              <a:r>
                <a:rPr lang="en-US" alt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make_symbolic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    if(</a:t>
              </a:r>
              <a:r>
                <a:rPr lang="en-US" altLang="en-US" sz="1200" dirty="0">
                  <a:solidFill>
                    <a:srgbClr val="0000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check(p) ) {…} else {…};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63C274-00BD-7E41-9499-6E32E724CAF8}"/>
                </a:ext>
              </a:extLst>
            </p:cNvPr>
            <p:cNvSpPr/>
            <p:nvPr/>
          </p:nvSpPr>
          <p:spPr>
            <a:xfrm>
              <a:off x="5679368" y="1078291"/>
              <a:ext cx="6103360" cy="1717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rgbClr val="B0004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check(</a:t>
              </a:r>
              <a:r>
                <a:rPr lang="en-US" altLang="en-US" sz="12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alt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p) {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static state = 0;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if(state==0 &amp;&amp; p==1){state = 1;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if(state==1 &amp;&amp; p==2){state = 2;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 if(state==2 &amp;&amp; p==3){state = 3; return 1;}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else{ state=0; return 0;}</a:t>
              </a:r>
            </a:p>
            <a:p>
              <a:pPr marL="342900" lvl="0" indent="-342900" defTabSz="914400" eaLnBrk="0" hangingPunct="0">
                <a:spcBef>
                  <a:spcPct val="30000"/>
                </a:spcBef>
                <a:buAutoNum type="arabicPlain" startAt="6"/>
              </a:pPr>
              <a:r>
                <a:rPr lang="en-US" altLang="en-US" sz="1200" dirty="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en-US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8665E8-EB16-FC4F-A01C-7A0BBF6E6789}"/>
              </a:ext>
            </a:extLst>
          </p:cNvPr>
          <p:cNvGrpSpPr/>
          <p:nvPr/>
        </p:nvGrpSpPr>
        <p:grpSpPr>
          <a:xfrm>
            <a:off x="3934964" y="2820514"/>
            <a:ext cx="5096742" cy="1318347"/>
            <a:chOff x="7264400" y="1455738"/>
            <a:chExt cx="4926013" cy="1244600"/>
          </a:xfrm>
        </p:grpSpPr>
        <p:grpSp>
          <p:nvGrpSpPr>
            <p:cNvPr id="23" name="Group 61">
              <a:extLst>
                <a:ext uri="{FF2B5EF4-FFF2-40B4-BE49-F238E27FC236}">
                  <a16:creationId xmlns:a16="http://schemas.microsoft.com/office/drawing/2014/main" id="{E5E34C5E-3DBC-314B-B8F2-422FD7B908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64400" y="1455738"/>
              <a:ext cx="4926013" cy="1244600"/>
              <a:chOff x="4576" y="917"/>
              <a:chExt cx="3103" cy="784"/>
            </a:xfrm>
          </p:grpSpPr>
          <p:sp>
            <p:nvSpPr>
              <p:cNvPr id="27" name="AutoShape 60">
                <a:extLst>
                  <a:ext uri="{FF2B5EF4-FFF2-40B4-BE49-F238E27FC236}">
                    <a16:creationId xmlns:a16="http://schemas.microsoft.com/office/drawing/2014/main" id="{5978F248-658B-8047-8E7C-C8895249DF7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76" y="917"/>
                <a:ext cx="3103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8" name="Oval 62">
                <a:extLst>
                  <a:ext uri="{FF2B5EF4-FFF2-40B4-BE49-F238E27FC236}">
                    <a16:creationId xmlns:a16="http://schemas.microsoft.com/office/drawing/2014/main" id="{8F92E14A-978B-1049-85F9-045A36D0F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29" name="Freeform 63">
                <a:extLst>
                  <a:ext uri="{FF2B5EF4-FFF2-40B4-BE49-F238E27FC236}">
                    <a16:creationId xmlns:a16="http://schemas.microsoft.com/office/drawing/2014/main" id="{050D92FD-AB4E-8D43-9A7F-01D9E530C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2" y="1310"/>
                <a:ext cx="53" cy="78"/>
              </a:xfrm>
              <a:custGeom>
                <a:avLst/>
                <a:gdLst>
                  <a:gd name="T0" fmla="*/ 31 w 63"/>
                  <a:gd name="T1" fmla="*/ 10 h 94"/>
                  <a:gd name="T2" fmla="*/ 17 w 63"/>
                  <a:gd name="T3" fmla="*/ 19 h 94"/>
                  <a:gd name="T4" fmla="*/ 12 w 63"/>
                  <a:gd name="T5" fmla="*/ 47 h 94"/>
                  <a:gd name="T6" fmla="*/ 17 w 63"/>
                  <a:gd name="T7" fmla="*/ 75 h 94"/>
                  <a:gd name="T8" fmla="*/ 31 w 63"/>
                  <a:gd name="T9" fmla="*/ 84 h 94"/>
                  <a:gd name="T10" fmla="*/ 46 w 63"/>
                  <a:gd name="T11" fmla="*/ 75 h 94"/>
                  <a:gd name="T12" fmla="*/ 51 w 63"/>
                  <a:gd name="T13" fmla="*/ 47 h 94"/>
                  <a:gd name="T14" fmla="*/ 46 w 63"/>
                  <a:gd name="T15" fmla="*/ 19 h 94"/>
                  <a:gd name="T16" fmla="*/ 31 w 63"/>
                  <a:gd name="T17" fmla="*/ 10 h 94"/>
                  <a:gd name="T18" fmla="*/ 31 w 63"/>
                  <a:gd name="T19" fmla="*/ 0 h 94"/>
                  <a:gd name="T20" fmla="*/ 55 w 63"/>
                  <a:gd name="T21" fmla="*/ 12 h 94"/>
                  <a:gd name="T22" fmla="*/ 63 w 63"/>
                  <a:gd name="T23" fmla="*/ 47 h 94"/>
                  <a:gd name="T24" fmla="*/ 55 w 63"/>
                  <a:gd name="T25" fmla="*/ 82 h 94"/>
                  <a:gd name="T26" fmla="*/ 31 w 63"/>
                  <a:gd name="T27" fmla="*/ 94 h 94"/>
                  <a:gd name="T28" fmla="*/ 8 w 63"/>
                  <a:gd name="T29" fmla="*/ 82 h 94"/>
                  <a:gd name="T30" fmla="*/ 0 w 63"/>
                  <a:gd name="T31" fmla="*/ 47 h 94"/>
                  <a:gd name="T32" fmla="*/ 8 w 63"/>
                  <a:gd name="T33" fmla="*/ 12 h 94"/>
                  <a:gd name="T34" fmla="*/ 31 w 63"/>
                  <a:gd name="T3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94">
                    <a:moveTo>
                      <a:pt x="31" y="10"/>
                    </a:moveTo>
                    <a:cubicBezTo>
                      <a:pt x="25" y="10"/>
                      <a:pt x="20" y="13"/>
                      <a:pt x="17" y="19"/>
                    </a:cubicBezTo>
                    <a:cubicBezTo>
                      <a:pt x="14" y="25"/>
                      <a:pt x="12" y="35"/>
                      <a:pt x="12" y="47"/>
                    </a:cubicBezTo>
                    <a:cubicBezTo>
                      <a:pt x="12" y="60"/>
                      <a:pt x="14" y="69"/>
                      <a:pt x="17" y="75"/>
                    </a:cubicBezTo>
                    <a:cubicBezTo>
                      <a:pt x="20" y="81"/>
                      <a:pt x="25" y="84"/>
                      <a:pt x="31" y="84"/>
                    </a:cubicBezTo>
                    <a:cubicBezTo>
                      <a:pt x="38" y="84"/>
                      <a:pt x="43" y="81"/>
                      <a:pt x="46" y="75"/>
                    </a:cubicBezTo>
                    <a:cubicBezTo>
                      <a:pt x="49" y="69"/>
                      <a:pt x="51" y="60"/>
                      <a:pt x="51" y="47"/>
                    </a:cubicBezTo>
                    <a:cubicBezTo>
                      <a:pt x="51" y="35"/>
                      <a:pt x="49" y="25"/>
                      <a:pt x="46" y="19"/>
                    </a:cubicBezTo>
                    <a:cubicBezTo>
                      <a:pt x="43" y="13"/>
                      <a:pt x="38" y="10"/>
                      <a:pt x="31" y="10"/>
                    </a:cubicBezTo>
                    <a:close/>
                    <a:moveTo>
                      <a:pt x="31" y="0"/>
                    </a:moveTo>
                    <a:cubicBezTo>
                      <a:pt x="42" y="0"/>
                      <a:pt x="49" y="4"/>
                      <a:pt x="55" y="12"/>
                    </a:cubicBezTo>
                    <a:cubicBezTo>
                      <a:pt x="60" y="20"/>
                      <a:pt x="63" y="32"/>
                      <a:pt x="63" y="47"/>
                    </a:cubicBezTo>
                    <a:cubicBezTo>
                      <a:pt x="63" y="62"/>
                      <a:pt x="60" y="74"/>
                      <a:pt x="55" y="82"/>
                    </a:cubicBezTo>
                    <a:cubicBezTo>
                      <a:pt x="49" y="90"/>
                      <a:pt x="42" y="94"/>
                      <a:pt x="31" y="94"/>
                    </a:cubicBezTo>
                    <a:cubicBezTo>
                      <a:pt x="21" y="94"/>
                      <a:pt x="13" y="90"/>
                      <a:pt x="8" y="82"/>
                    </a:cubicBezTo>
                    <a:cubicBezTo>
                      <a:pt x="3" y="74"/>
                      <a:pt x="0" y="62"/>
                      <a:pt x="0" y="47"/>
                    </a:cubicBezTo>
                    <a:cubicBezTo>
                      <a:pt x="0" y="32"/>
                      <a:pt x="3" y="20"/>
                      <a:pt x="8" y="12"/>
                    </a:cubicBezTo>
                    <a:cubicBezTo>
                      <a:pt x="13" y="4"/>
                      <a:pt x="21" y="0"/>
                      <a:pt x="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6B036D35-9142-5F4F-BF30-275198640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1348"/>
                <a:ext cx="1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1" name="Freeform 65">
                <a:extLst>
                  <a:ext uri="{FF2B5EF4-FFF2-40B4-BE49-F238E27FC236}">
                    <a16:creationId xmlns:a16="http://schemas.microsoft.com/office/drawing/2014/main" id="{C8075094-D70B-2642-87A0-99E37C937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6" y="1326"/>
                <a:ext cx="21" cy="44"/>
              </a:xfrm>
              <a:custGeom>
                <a:avLst/>
                <a:gdLst>
                  <a:gd name="T0" fmla="*/ 0 w 25"/>
                  <a:gd name="T1" fmla="*/ 0 h 53"/>
                  <a:gd name="T2" fmla="*/ 25 w 25"/>
                  <a:gd name="T3" fmla="*/ 26 h 53"/>
                  <a:gd name="T4" fmla="*/ 0 w 25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53">
                    <a:moveTo>
                      <a:pt x="0" y="0"/>
                    </a:moveTo>
                    <a:cubicBezTo>
                      <a:pt x="1" y="10"/>
                      <a:pt x="20" y="25"/>
                      <a:pt x="25" y="26"/>
                    </a:cubicBezTo>
                    <a:cubicBezTo>
                      <a:pt x="20" y="28"/>
                      <a:pt x="1" y="43"/>
                      <a:pt x="0" y="53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2" name="Oval 66">
                <a:extLst>
                  <a:ext uri="{FF2B5EF4-FFF2-40B4-BE49-F238E27FC236}">
                    <a16:creationId xmlns:a16="http://schemas.microsoft.com/office/drawing/2014/main" id="{E0DBED15-1AB0-C64D-9454-9173FB270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3" name="Freeform 67">
                <a:extLst>
                  <a:ext uri="{FF2B5EF4-FFF2-40B4-BE49-F238E27FC236}">
                    <a16:creationId xmlns:a16="http://schemas.microsoft.com/office/drawing/2014/main" id="{652F3943-D346-7549-B56C-DA898C3C7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" y="1313"/>
                <a:ext cx="45" cy="75"/>
              </a:xfrm>
              <a:custGeom>
                <a:avLst/>
                <a:gdLst>
                  <a:gd name="T0" fmla="*/ 1 w 54"/>
                  <a:gd name="T1" fmla="*/ 80 h 90"/>
                  <a:gd name="T2" fmla="*/ 21 w 54"/>
                  <a:gd name="T3" fmla="*/ 80 h 90"/>
                  <a:gd name="T4" fmla="*/ 21 w 54"/>
                  <a:gd name="T5" fmla="*/ 11 h 90"/>
                  <a:gd name="T6" fmla="*/ 0 w 54"/>
                  <a:gd name="T7" fmla="*/ 15 h 90"/>
                  <a:gd name="T8" fmla="*/ 0 w 54"/>
                  <a:gd name="T9" fmla="*/ 4 h 90"/>
                  <a:gd name="T10" fmla="*/ 21 w 54"/>
                  <a:gd name="T11" fmla="*/ 0 h 90"/>
                  <a:gd name="T12" fmla="*/ 33 w 54"/>
                  <a:gd name="T13" fmla="*/ 0 h 90"/>
                  <a:gd name="T14" fmla="*/ 33 w 54"/>
                  <a:gd name="T15" fmla="*/ 80 h 90"/>
                  <a:gd name="T16" fmla="*/ 54 w 54"/>
                  <a:gd name="T17" fmla="*/ 80 h 90"/>
                  <a:gd name="T18" fmla="*/ 54 w 54"/>
                  <a:gd name="T19" fmla="*/ 90 h 90"/>
                  <a:gd name="T20" fmla="*/ 1 w 54"/>
                  <a:gd name="T21" fmla="*/ 90 h 90"/>
                  <a:gd name="T22" fmla="*/ 1 w 54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0">
                    <a:moveTo>
                      <a:pt x="1" y="80"/>
                    </a:moveTo>
                    <a:lnTo>
                      <a:pt x="21" y="80"/>
                    </a:lnTo>
                    <a:lnTo>
                      <a:pt x="21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33" y="80"/>
                    </a:lnTo>
                    <a:lnTo>
                      <a:pt x="54" y="80"/>
                    </a:lnTo>
                    <a:lnTo>
                      <a:pt x="54" y="90"/>
                    </a:lnTo>
                    <a:lnTo>
                      <a:pt x="1" y="90"/>
                    </a:lnTo>
                    <a:lnTo>
                      <a:pt x="1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4" name="Oval 68">
                <a:extLst>
                  <a:ext uri="{FF2B5EF4-FFF2-40B4-BE49-F238E27FC236}">
                    <a16:creationId xmlns:a16="http://schemas.microsoft.com/office/drawing/2014/main" id="{3FA68379-5EBA-3540-9279-1E59EEE11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" y="1249"/>
                <a:ext cx="198" cy="198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BE196C75-83F6-BC4F-9F4F-4A42E473F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" y="1313"/>
                <a:ext cx="48" cy="76"/>
              </a:xfrm>
              <a:custGeom>
                <a:avLst/>
                <a:gdLst>
                  <a:gd name="T0" fmla="*/ 15 w 58"/>
                  <a:gd name="T1" fmla="*/ 82 h 92"/>
                  <a:gd name="T2" fmla="*/ 58 w 58"/>
                  <a:gd name="T3" fmla="*/ 82 h 92"/>
                  <a:gd name="T4" fmla="*/ 58 w 58"/>
                  <a:gd name="T5" fmla="*/ 92 h 92"/>
                  <a:gd name="T6" fmla="*/ 0 w 58"/>
                  <a:gd name="T7" fmla="*/ 92 h 92"/>
                  <a:gd name="T8" fmla="*/ 0 w 58"/>
                  <a:gd name="T9" fmla="*/ 82 h 92"/>
                  <a:gd name="T10" fmla="*/ 19 w 58"/>
                  <a:gd name="T11" fmla="*/ 63 h 92"/>
                  <a:gd name="T12" fmla="*/ 34 w 58"/>
                  <a:gd name="T13" fmla="*/ 47 h 92"/>
                  <a:gd name="T14" fmla="*/ 42 w 58"/>
                  <a:gd name="T15" fmla="*/ 36 h 92"/>
                  <a:gd name="T16" fmla="*/ 45 w 58"/>
                  <a:gd name="T17" fmla="*/ 27 h 92"/>
                  <a:gd name="T18" fmla="*/ 40 w 58"/>
                  <a:gd name="T19" fmla="*/ 15 h 92"/>
                  <a:gd name="T20" fmla="*/ 26 w 58"/>
                  <a:gd name="T21" fmla="*/ 10 h 92"/>
                  <a:gd name="T22" fmla="*/ 14 w 58"/>
                  <a:gd name="T23" fmla="*/ 12 h 92"/>
                  <a:gd name="T24" fmla="*/ 1 w 58"/>
                  <a:gd name="T25" fmla="*/ 18 h 92"/>
                  <a:gd name="T26" fmla="*/ 1 w 58"/>
                  <a:gd name="T27" fmla="*/ 6 h 92"/>
                  <a:gd name="T28" fmla="*/ 14 w 58"/>
                  <a:gd name="T29" fmla="*/ 2 h 92"/>
                  <a:gd name="T30" fmla="*/ 26 w 58"/>
                  <a:gd name="T31" fmla="*/ 0 h 92"/>
                  <a:gd name="T32" fmla="*/ 49 w 58"/>
                  <a:gd name="T33" fmla="*/ 7 h 92"/>
                  <a:gd name="T34" fmla="*/ 57 w 58"/>
                  <a:gd name="T35" fmla="*/ 26 h 92"/>
                  <a:gd name="T36" fmla="*/ 55 w 58"/>
                  <a:gd name="T37" fmla="*/ 37 h 92"/>
                  <a:gd name="T38" fmla="*/ 47 w 58"/>
                  <a:gd name="T39" fmla="*/ 48 h 92"/>
                  <a:gd name="T40" fmla="*/ 38 w 58"/>
                  <a:gd name="T41" fmla="*/ 59 h 92"/>
                  <a:gd name="T42" fmla="*/ 15 w 58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92">
                    <a:moveTo>
                      <a:pt x="15" y="82"/>
                    </a:moveTo>
                    <a:lnTo>
                      <a:pt x="58" y="82"/>
                    </a:lnTo>
                    <a:lnTo>
                      <a:pt x="58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5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3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40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4" y="12"/>
                    </a:cubicBezTo>
                    <a:cubicBezTo>
                      <a:pt x="10" y="14"/>
                      <a:pt x="5" y="16"/>
                      <a:pt x="1" y="18"/>
                    </a:cubicBezTo>
                    <a:lnTo>
                      <a:pt x="1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9" y="1"/>
                      <a:pt x="23" y="0"/>
                      <a:pt x="26" y="0"/>
                    </a:cubicBezTo>
                    <a:cubicBezTo>
                      <a:pt x="36" y="0"/>
                      <a:pt x="43" y="2"/>
                      <a:pt x="49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4" y="40"/>
                      <a:pt x="51" y="44"/>
                      <a:pt x="47" y="48"/>
                    </a:cubicBezTo>
                    <a:cubicBezTo>
                      <a:pt x="46" y="50"/>
                      <a:pt x="43" y="53"/>
                      <a:pt x="38" y="59"/>
                    </a:cubicBezTo>
                    <a:cubicBezTo>
                      <a:pt x="32" y="64"/>
                      <a:pt x="25" y="72"/>
                      <a:pt x="15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D4D139CE-B05E-B041-B19F-09BABFE63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301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7" name="Oval 71">
                <a:extLst>
                  <a:ext uri="{FF2B5EF4-FFF2-40B4-BE49-F238E27FC236}">
                    <a16:creationId xmlns:a16="http://schemas.microsoft.com/office/drawing/2014/main" id="{281D4563-48D1-C84B-ACFB-08F7707E3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9" y="1249"/>
                <a:ext cx="198" cy="198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8" name="Freeform 72">
                <a:extLst>
                  <a:ext uri="{FF2B5EF4-FFF2-40B4-BE49-F238E27FC236}">
                    <a16:creationId xmlns:a16="http://schemas.microsoft.com/office/drawing/2014/main" id="{FC791608-16E6-8D4C-8548-076039F59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6" y="1312"/>
                <a:ext cx="50" cy="78"/>
              </a:xfrm>
              <a:custGeom>
                <a:avLst/>
                <a:gdLst>
                  <a:gd name="T0" fmla="*/ 41 w 60"/>
                  <a:gd name="T1" fmla="*/ 44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4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0 w 60"/>
                  <a:gd name="T39" fmla="*/ 14 h 94"/>
                  <a:gd name="T40" fmla="*/ 26 w 60"/>
                  <a:gd name="T41" fmla="*/ 10 h 94"/>
                  <a:gd name="T42" fmla="*/ 15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4 h 94"/>
                  <a:gd name="T56" fmla="*/ 53 w 60"/>
                  <a:gd name="T57" fmla="*/ 36 h 94"/>
                  <a:gd name="T58" fmla="*/ 41 w 60"/>
                  <a:gd name="T59" fmla="*/ 4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4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0" y="94"/>
                      <a:pt x="17" y="94"/>
                      <a:pt x="13" y="93"/>
                    </a:cubicBezTo>
                    <a:cubicBezTo>
                      <a:pt x="8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7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7"/>
                      <a:pt x="40" y="14"/>
                    </a:cubicBezTo>
                    <a:cubicBezTo>
                      <a:pt x="37" y="12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5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1"/>
                      <a:pt x="58" y="16"/>
                      <a:pt x="58" y="24"/>
                    </a:cubicBezTo>
                    <a:cubicBezTo>
                      <a:pt x="58" y="29"/>
                      <a:pt x="56" y="33"/>
                      <a:pt x="53" y="36"/>
                    </a:cubicBezTo>
                    <a:cubicBezTo>
                      <a:pt x="50" y="40"/>
                      <a:pt x="46" y="42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39" name="Freeform 73">
                <a:extLst>
                  <a:ext uri="{FF2B5EF4-FFF2-40B4-BE49-F238E27FC236}">
                    <a16:creationId xmlns:a16="http://schemas.microsoft.com/office/drawing/2014/main" id="{752D5FC3-EA49-6C4D-87DE-89DEA929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1092"/>
                <a:ext cx="136" cy="159"/>
              </a:xfrm>
              <a:custGeom>
                <a:avLst/>
                <a:gdLst>
                  <a:gd name="T0" fmla="*/ 50 w 164"/>
                  <a:gd name="T1" fmla="*/ 191 h 191"/>
                  <a:gd name="T2" fmla="*/ 124 w 164"/>
                  <a:gd name="T3" fmla="*/ 1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91">
                    <a:moveTo>
                      <a:pt x="50" y="191"/>
                    </a:moveTo>
                    <a:cubicBezTo>
                      <a:pt x="0" y="0"/>
                      <a:pt x="164" y="0"/>
                      <a:pt x="124" y="15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0" name="Freeform 74">
                <a:extLst>
                  <a:ext uri="{FF2B5EF4-FFF2-40B4-BE49-F238E27FC236}">
                    <a16:creationId xmlns:a16="http://schemas.microsoft.com/office/drawing/2014/main" id="{CF40BE95-1D49-5F4D-B825-CEF73817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1" y="1192"/>
                <a:ext cx="40" cy="59"/>
              </a:xfrm>
              <a:custGeom>
                <a:avLst/>
                <a:gdLst>
                  <a:gd name="T0" fmla="*/ 7 w 48"/>
                  <a:gd name="T1" fmla="*/ 71 h 71"/>
                  <a:gd name="T2" fmla="*/ 48 w 48"/>
                  <a:gd name="T3" fmla="*/ 13 h 71"/>
                  <a:gd name="T4" fmla="*/ 0 w 48"/>
                  <a:gd name="T5" fmla="*/ 0 h 71"/>
                  <a:gd name="T6" fmla="*/ 7 w 48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1">
                    <a:moveTo>
                      <a:pt x="7" y="71"/>
                    </a:moveTo>
                    <a:cubicBezTo>
                      <a:pt x="14" y="55"/>
                      <a:pt x="28" y="28"/>
                      <a:pt x="48" y="13"/>
                    </a:cubicBezTo>
                    <a:cubicBezTo>
                      <a:pt x="26" y="24"/>
                      <a:pt x="13" y="21"/>
                      <a:pt x="0" y="0"/>
                    </a:cubicBezTo>
                    <a:cubicBezTo>
                      <a:pt x="9" y="23"/>
                      <a:pt x="8" y="54"/>
                      <a:pt x="7" y="7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1" name="Freeform 75">
                <a:extLst>
                  <a:ext uri="{FF2B5EF4-FFF2-40B4-BE49-F238E27FC236}">
                    <a16:creationId xmlns:a16="http://schemas.microsoft.com/office/drawing/2014/main" id="{C428F8DC-514C-584B-8AEA-24D9CED04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4" y="1011"/>
                <a:ext cx="50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6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6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6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6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6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6"/>
                    </a:cubicBezTo>
                    <a:cubicBezTo>
                      <a:pt x="13" y="21"/>
                      <a:pt x="11" y="27"/>
                      <a:pt x="11" y="36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0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2" name="Freeform 78">
                <a:extLst>
                  <a:ext uri="{FF2B5EF4-FFF2-40B4-BE49-F238E27FC236}">
                    <a16:creationId xmlns:a16="http://schemas.microsoft.com/office/drawing/2014/main" id="{0DC0C849-E8CC-DD45-9CF1-7C4172B01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4" y="1022"/>
                <a:ext cx="65" cy="30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3" name="Freeform 79">
                <a:extLst>
                  <a:ext uri="{FF2B5EF4-FFF2-40B4-BE49-F238E27FC236}">
                    <a16:creationId xmlns:a16="http://schemas.microsoft.com/office/drawing/2014/main" id="{E8252BCD-174F-224B-8DE5-306962E3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" y="994"/>
                <a:ext cx="45" cy="76"/>
              </a:xfrm>
              <a:custGeom>
                <a:avLst/>
                <a:gdLst>
                  <a:gd name="T0" fmla="*/ 2 w 54"/>
                  <a:gd name="T1" fmla="*/ 80 h 91"/>
                  <a:gd name="T2" fmla="*/ 22 w 54"/>
                  <a:gd name="T3" fmla="*/ 80 h 91"/>
                  <a:gd name="T4" fmla="*/ 22 w 54"/>
                  <a:gd name="T5" fmla="*/ 11 h 91"/>
                  <a:gd name="T6" fmla="*/ 0 w 54"/>
                  <a:gd name="T7" fmla="*/ 15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0 h 91"/>
                  <a:gd name="T16" fmla="*/ 54 w 54"/>
                  <a:gd name="T17" fmla="*/ 80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0"/>
                    </a:moveTo>
                    <a:lnTo>
                      <a:pt x="22" y="80"/>
                    </a:lnTo>
                    <a:lnTo>
                      <a:pt x="22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0"/>
                    </a:lnTo>
                    <a:lnTo>
                      <a:pt x="54" y="80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4" name="Freeform 80">
                <a:extLst>
                  <a:ext uri="{FF2B5EF4-FFF2-40B4-BE49-F238E27FC236}">
                    <a16:creationId xmlns:a16="http://schemas.microsoft.com/office/drawing/2014/main" id="{C7449841-4ABE-F44A-9001-C9158C238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399"/>
                <a:ext cx="587" cy="120"/>
              </a:xfrm>
              <a:custGeom>
                <a:avLst/>
                <a:gdLst>
                  <a:gd name="T0" fmla="*/ 706 w 706"/>
                  <a:gd name="T1" fmla="*/ 0 h 145"/>
                  <a:gd name="T2" fmla="*/ 0 w 706"/>
                  <a:gd name="T3" fmla="*/ 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6" h="145">
                    <a:moveTo>
                      <a:pt x="706" y="0"/>
                    </a:moveTo>
                    <a:cubicBezTo>
                      <a:pt x="456" y="145"/>
                      <a:pt x="216" y="145"/>
                      <a:pt x="0" y="2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5" name="Freeform 81">
                <a:extLst>
                  <a:ext uri="{FF2B5EF4-FFF2-40B4-BE49-F238E27FC236}">
                    <a16:creationId xmlns:a16="http://schemas.microsoft.com/office/drawing/2014/main" id="{6CFCE40D-E830-AA48-A0B3-3D035DC9A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399"/>
                <a:ext cx="59" cy="45"/>
              </a:xfrm>
              <a:custGeom>
                <a:avLst/>
                <a:gdLst>
                  <a:gd name="T0" fmla="*/ 0 w 70"/>
                  <a:gd name="T1" fmla="*/ 0 h 55"/>
                  <a:gd name="T2" fmla="*/ 45 w 70"/>
                  <a:gd name="T3" fmla="*/ 55 h 55"/>
                  <a:gd name="T4" fmla="*/ 70 w 70"/>
                  <a:gd name="T5" fmla="*/ 12 h 55"/>
                  <a:gd name="T6" fmla="*/ 0 w 70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0"/>
                    </a:moveTo>
                    <a:cubicBezTo>
                      <a:pt x="12" y="12"/>
                      <a:pt x="35" y="32"/>
                      <a:pt x="45" y="55"/>
                    </a:cubicBezTo>
                    <a:cubicBezTo>
                      <a:pt x="40" y="31"/>
                      <a:pt x="46" y="20"/>
                      <a:pt x="70" y="12"/>
                    </a:cubicBezTo>
                    <a:cubicBezTo>
                      <a:pt x="45" y="15"/>
                      <a:pt x="16" y="6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AD0A2012-132F-704A-9027-C560FEDC37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6" y="154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10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7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7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07BA9E6B-F239-B74F-82A6-6BFC92C8B8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556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8" name="Freeform 86">
                <a:extLst>
                  <a:ext uri="{FF2B5EF4-FFF2-40B4-BE49-F238E27FC236}">
                    <a16:creationId xmlns:a16="http://schemas.microsoft.com/office/drawing/2014/main" id="{A9BF1A69-7E1A-2F45-88D4-04277B2D6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1526"/>
                <a:ext cx="47" cy="77"/>
              </a:xfrm>
              <a:custGeom>
                <a:avLst/>
                <a:gdLst>
                  <a:gd name="T0" fmla="*/ 14 w 57"/>
                  <a:gd name="T1" fmla="*/ 82 h 92"/>
                  <a:gd name="T2" fmla="*/ 57 w 57"/>
                  <a:gd name="T3" fmla="*/ 82 h 92"/>
                  <a:gd name="T4" fmla="*/ 57 w 57"/>
                  <a:gd name="T5" fmla="*/ 92 h 92"/>
                  <a:gd name="T6" fmla="*/ 0 w 57"/>
                  <a:gd name="T7" fmla="*/ 92 h 92"/>
                  <a:gd name="T8" fmla="*/ 0 w 57"/>
                  <a:gd name="T9" fmla="*/ 82 h 92"/>
                  <a:gd name="T10" fmla="*/ 19 w 57"/>
                  <a:gd name="T11" fmla="*/ 63 h 92"/>
                  <a:gd name="T12" fmla="*/ 34 w 57"/>
                  <a:gd name="T13" fmla="*/ 47 h 92"/>
                  <a:gd name="T14" fmla="*/ 42 w 57"/>
                  <a:gd name="T15" fmla="*/ 36 h 92"/>
                  <a:gd name="T16" fmla="*/ 45 w 57"/>
                  <a:gd name="T17" fmla="*/ 27 h 92"/>
                  <a:gd name="T18" fmla="*/ 39 w 57"/>
                  <a:gd name="T19" fmla="*/ 15 h 92"/>
                  <a:gd name="T20" fmla="*/ 26 w 57"/>
                  <a:gd name="T21" fmla="*/ 10 h 92"/>
                  <a:gd name="T22" fmla="*/ 14 w 57"/>
                  <a:gd name="T23" fmla="*/ 12 h 92"/>
                  <a:gd name="T24" fmla="*/ 0 w 57"/>
                  <a:gd name="T25" fmla="*/ 18 h 92"/>
                  <a:gd name="T26" fmla="*/ 0 w 57"/>
                  <a:gd name="T27" fmla="*/ 6 h 92"/>
                  <a:gd name="T28" fmla="*/ 14 w 57"/>
                  <a:gd name="T29" fmla="*/ 1 h 92"/>
                  <a:gd name="T30" fmla="*/ 26 w 57"/>
                  <a:gd name="T31" fmla="*/ 0 h 92"/>
                  <a:gd name="T32" fmla="*/ 48 w 57"/>
                  <a:gd name="T33" fmla="*/ 7 h 92"/>
                  <a:gd name="T34" fmla="*/ 57 w 57"/>
                  <a:gd name="T35" fmla="*/ 26 h 92"/>
                  <a:gd name="T36" fmla="*/ 55 w 57"/>
                  <a:gd name="T37" fmla="*/ 37 h 92"/>
                  <a:gd name="T38" fmla="*/ 47 w 57"/>
                  <a:gd name="T39" fmla="*/ 48 h 92"/>
                  <a:gd name="T40" fmla="*/ 37 w 57"/>
                  <a:gd name="T41" fmla="*/ 59 h 92"/>
                  <a:gd name="T42" fmla="*/ 14 w 57"/>
                  <a:gd name="T43" fmla="*/ 8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2">
                    <a:moveTo>
                      <a:pt x="14" y="82"/>
                    </a:moveTo>
                    <a:lnTo>
                      <a:pt x="57" y="82"/>
                    </a:lnTo>
                    <a:lnTo>
                      <a:pt x="57" y="92"/>
                    </a:lnTo>
                    <a:lnTo>
                      <a:pt x="0" y="92"/>
                    </a:lnTo>
                    <a:lnTo>
                      <a:pt x="0" y="82"/>
                    </a:lnTo>
                    <a:cubicBezTo>
                      <a:pt x="4" y="77"/>
                      <a:pt x="11" y="71"/>
                      <a:pt x="19" y="63"/>
                    </a:cubicBezTo>
                    <a:cubicBezTo>
                      <a:pt x="27" y="55"/>
                      <a:pt x="32" y="49"/>
                      <a:pt x="34" y="47"/>
                    </a:cubicBezTo>
                    <a:cubicBezTo>
                      <a:pt x="38" y="42"/>
                      <a:pt x="41" y="39"/>
                      <a:pt x="42" y="36"/>
                    </a:cubicBezTo>
                    <a:cubicBezTo>
                      <a:pt x="44" y="33"/>
                      <a:pt x="45" y="30"/>
                      <a:pt x="45" y="27"/>
                    </a:cubicBezTo>
                    <a:cubicBezTo>
                      <a:pt x="45" y="22"/>
                      <a:pt x="43" y="18"/>
                      <a:pt x="39" y="15"/>
                    </a:cubicBezTo>
                    <a:cubicBezTo>
                      <a:pt x="36" y="12"/>
                      <a:pt x="32" y="10"/>
                      <a:pt x="26" y="10"/>
                    </a:cubicBezTo>
                    <a:cubicBezTo>
                      <a:pt x="22" y="10"/>
                      <a:pt x="18" y="11"/>
                      <a:pt x="14" y="12"/>
                    </a:cubicBezTo>
                    <a:cubicBezTo>
                      <a:pt x="10" y="14"/>
                      <a:pt x="5" y="16"/>
                      <a:pt x="0" y="18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1"/>
                    </a:cubicBezTo>
                    <a:cubicBezTo>
                      <a:pt x="18" y="0"/>
                      <a:pt x="22" y="0"/>
                      <a:pt x="26" y="0"/>
                    </a:cubicBezTo>
                    <a:cubicBezTo>
                      <a:pt x="35" y="0"/>
                      <a:pt x="43" y="2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3"/>
                      <a:pt x="55" y="37"/>
                    </a:cubicBezTo>
                    <a:cubicBezTo>
                      <a:pt x="53" y="40"/>
                      <a:pt x="51" y="44"/>
                      <a:pt x="47" y="48"/>
                    </a:cubicBezTo>
                    <a:cubicBezTo>
                      <a:pt x="46" y="49"/>
                      <a:pt x="43" y="53"/>
                      <a:pt x="37" y="59"/>
                    </a:cubicBezTo>
                    <a:cubicBezTo>
                      <a:pt x="32" y="64"/>
                      <a:pt x="24" y="72"/>
                      <a:pt x="14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49" name="Freeform 87">
                <a:extLst>
                  <a:ext uri="{FF2B5EF4-FFF2-40B4-BE49-F238E27FC236}">
                    <a16:creationId xmlns:a16="http://schemas.microsoft.com/office/drawing/2014/main" id="{D9260236-4069-304F-A8CC-6C1B37251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023"/>
                <a:ext cx="1378" cy="274"/>
              </a:xfrm>
              <a:custGeom>
                <a:avLst/>
                <a:gdLst>
                  <a:gd name="T0" fmla="*/ 1658 w 1658"/>
                  <a:gd name="T1" fmla="*/ 330 h 330"/>
                  <a:gd name="T2" fmla="*/ 0 w 1658"/>
                  <a:gd name="T3" fmla="*/ 31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58" h="330">
                    <a:moveTo>
                      <a:pt x="1658" y="330"/>
                    </a:moveTo>
                    <a:cubicBezTo>
                      <a:pt x="1087" y="0"/>
                      <a:pt x="537" y="0"/>
                      <a:pt x="0" y="31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0" name="Freeform 88">
                <a:extLst>
                  <a:ext uri="{FF2B5EF4-FFF2-40B4-BE49-F238E27FC236}">
                    <a16:creationId xmlns:a16="http://schemas.microsoft.com/office/drawing/2014/main" id="{508DB8C5-C23D-E946-8AED-95D344616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252"/>
                <a:ext cx="59" cy="45"/>
              </a:xfrm>
              <a:custGeom>
                <a:avLst/>
                <a:gdLst>
                  <a:gd name="T0" fmla="*/ 0 w 70"/>
                  <a:gd name="T1" fmla="*/ 55 h 55"/>
                  <a:gd name="T2" fmla="*/ 70 w 70"/>
                  <a:gd name="T3" fmla="*/ 44 h 55"/>
                  <a:gd name="T4" fmla="*/ 45 w 70"/>
                  <a:gd name="T5" fmla="*/ 0 h 55"/>
                  <a:gd name="T6" fmla="*/ 0 w 7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5">
                    <a:moveTo>
                      <a:pt x="0" y="55"/>
                    </a:moveTo>
                    <a:cubicBezTo>
                      <a:pt x="16" y="50"/>
                      <a:pt x="45" y="41"/>
                      <a:pt x="70" y="44"/>
                    </a:cubicBezTo>
                    <a:cubicBezTo>
                      <a:pt x="46" y="36"/>
                      <a:pt x="40" y="25"/>
                      <a:pt x="45" y="0"/>
                    </a:cubicBezTo>
                    <a:cubicBezTo>
                      <a:pt x="35" y="23"/>
                      <a:pt x="12" y="44"/>
                      <a:pt x="0" y="5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8D57CD71-F520-604B-8740-13ACAFF6E6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4" y="975"/>
                <a:ext cx="51" cy="79"/>
              </a:xfrm>
              <a:custGeom>
                <a:avLst/>
                <a:gdLst>
                  <a:gd name="T0" fmla="*/ 11 w 61"/>
                  <a:gd name="T1" fmla="*/ 59 h 95"/>
                  <a:gd name="T2" fmla="*/ 11 w 61"/>
                  <a:gd name="T3" fmla="*/ 95 h 95"/>
                  <a:gd name="T4" fmla="*/ 0 w 61"/>
                  <a:gd name="T5" fmla="*/ 95 h 95"/>
                  <a:gd name="T6" fmla="*/ 0 w 61"/>
                  <a:gd name="T7" fmla="*/ 1 h 95"/>
                  <a:gd name="T8" fmla="*/ 11 w 61"/>
                  <a:gd name="T9" fmla="*/ 1 h 95"/>
                  <a:gd name="T10" fmla="*/ 11 w 61"/>
                  <a:gd name="T11" fmla="*/ 12 h 95"/>
                  <a:gd name="T12" fmla="*/ 20 w 61"/>
                  <a:gd name="T13" fmla="*/ 3 h 95"/>
                  <a:gd name="T14" fmla="*/ 33 w 61"/>
                  <a:gd name="T15" fmla="*/ 0 h 95"/>
                  <a:gd name="T16" fmla="*/ 53 w 61"/>
                  <a:gd name="T17" fmla="*/ 9 h 95"/>
                  <a:gd name="T18" fmla="*/ 61 w 61"/>
                  <a:gd name="T19" fmla="*/ 35 h 95"/>
                  <a:gd name="T20" fmla="*/ 53 w 61"/>
                  <a:gd name="T21" fmla="*/ 61 h 95"/>
                  <a:gd name="T22" fmla="*/ 33 w 61"/>
                  <a:gd name="T23" fmla="*/ 71 h 95"/>
                  <a:gd name="T24" fmla="*/ 20 w 61"/>
                  <a:gd name="T25" fmla="*/ 68 h 95"/>
                  <a:gd name="T26" fmla="*/ 11 w 61"/>
                  <a:gd name="T27" fmla="*/ 59 h 95"/>
                  <a:gd name="T28" fmla="*/ 49 w 61"/>
                  <a:gd name="T29" fmla="*/ 35 h 95"/>
                  <a:gd name="T30" fmla="*/ 44 w 61"/>
                  <a:gd name="T31" fmla="*/ 16 h 95"/>
                  <a:gd name="T32" fmla="*/ 30 w 61"/>
                  <a:gd name="T33" fmla="*/ 9 h 95"/>
                  <a:gd name="T34" fmla="*/ 16 w 61"/>
                  <a:gd name="T35" fmla="*/ 16 h 95"/>
                  <a:gd name="T36" fmla="*/ 11 w 61"/>
                  <a:gd name="T37" fmla="*/ 35 h 95"/>
                  <a:gd name="T38" fmla="*/ 16 w 61"/>
                  <a:gd name="T39" fmla="*/ 55 h 95"/>
                  <a:gd name="T40" fmla="*/ 30 w 61"/>
                  <a:gd name="T41" fmla="*/ 62 h 95"/>
                  <a:gd name="T42" fmla="*/ 44 w 61"/>
                  <a:gd name="T43" fmla="*/ 55 h 95"/>
                  <a:gd name="T44" fmla="*/ 49 w 61"/>
                  <a:gd name="T45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5">
                    <a:moveTo>
                      <a:pt x="11" y="59"/>
                    </a:moveTo>
                    <a:lnTo>
                      <a:pt x="11" y="95"/>
                    </a:lnTo>
                    <a:lnTo>
                      <a:pt x="0" y="95"/>
                    </a:lnTo>
                    <a:lnTo>
                      <a:pt x="0" y="1"/>
                    </a:lnTo>
                    <a:lnTo>
                      <a:pt x="11" y="1"/>
                    </a:lnTo>
                    <a:lnTo>
                      <a:pt x="11" y="12"/>
                    </a:lnTo>
                    <a:cubicBezTo>
                      <a:pt x="13" y="7"/>
                      <a:pt x="16" y="4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9"/>
                    </a:cubicBezTo>
                    <a:cubicBezTo>
                      <a:pt x="58" y="16"/>
                      <a:pt x="61" y="25"/>
                      <a:pt x="61" y="35"/>
                    </a:cubicBezTo>
                    <a:cubicBezTo>
                      <a:pt x="61" y="46"/>
                      <a:pt x="58" y="55"/>
                      <a:pt x="53" y="61"/>
                    </a:cubicBezTo>
                    <a:cubicBezTo>
                      <a:pt x="48" y="68"/>
                      <a:pt x="41" y="71"/>
                      <a:pt x="33" y="71"/>
                    </a:cubicBezTo>
                    <a:cubicBezTo>
                      <a:pt x="28" y="71"/>
                      <a:pt x="24" y="70"/>
                      <a:pt x="20" y="68"/>
                    </a:cubicBezTo>
                    <a:cubicBezTo>
                      <a:pt x="16" y="66"/>
                      <a:pt x="13" y="63"/>
                      <a:pt x="11" y="59"/>
                    </a:cubicBezTo>
                    <a:close/>
                    <a:moveTo>
                      <a:pt x="49" y="35"/>
                    </a:moveTo>
                    <a:cubicBezTo>
                      <a:pt x="49" y="27"/>
                      <a:pt x="48" y="21"/>
                      <a:pt x="44" y="16"/>
                    </a:cubicBezTo>
                    <a:cubicBezTo>
                      <a:pt x="41" y="11"/>
                      <a:pt x="36" y="9"/>
                      <a:pt x="30" y="9"/>
                    </a:cubicBezTo>
                    <a:cubicBezTo>
                      <a:pt x="24" y="9"/>
                      <a:pt x="20" y="11"/>
                      <a:pt x="16" y="16"/>
                    </a:cubicBezTo>
                    <a:cubicBezTo>
                      <a:pt x="13" y="21"/>
                      <a:pt x="11" y="27"/>
                      <a:pt x="11" y="35"/>
                    </a:cubicBezTo>
                    <a:cubicBezTo>
                      <a:pt x="11" y="44"/>
                      <a:pt x="13" y="50"/>
                      <a:pt x="16" y="55"/>
                    </a:cubicBezTo>
                    <a:cubicBezTo>
                      <a:pt x="20" y="59"/>
                      <a:pt x="24" y="62"/>
                      <a:pt x="30" y="62"/>
                    </a:cubicBezTo>
                    <a:cubicBezTo>
                      <a:pt x="36" y="62"/>
                      <a:pt x="41" y="59"/>
                      <a:pt x="44" y="55"/>
                    </a:cubicBezTo>
                    <a:cubicBezTo>
                      <a:pt x="48" y="50"/>
                      <a:pt x="49" y="44"/>
                      <a:pt x="49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2" name="Freeform 92">
                <a:extLst>
                  <a:ext uri="{FF2B5EF4-FFF2-40B4-BE49-F238E27FC236}">
                    <a16:creationId xmlns:a16="http://schemas.microsoft.com/office/drawing/2014/main" id="{549F938D-534E-4C40-B924-90D14BBAE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6" y="983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0 h 35"/>
                  <a:gd name="T6" fmla="*/ 0 w 78"/>
                  <a:gd name="T7" fmla="*/ 10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3" name="Freeform 93">
                <a:extLst>
                  <a:ext uri="{FF2B5EF4-FFF2-40B4-BE49-F238E27FC236}">
                    <a16:creationId xmlns:a16="http://schemas.microsoft.com/office/drawing/2014/main" id="{F0E87302-A802-F349-884B-7A1A8B35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" y="953"/>
                <a:ext cx="50" cy="78"/>
              </a:xfrm>
              <a:custGeom>
                <a:avLst/>
                <a:gdLst>
                  <a:gd name="T0" fmla="*/ 41 w 60"/>
                  <a:gd name="T1" fmla="*/ 43 h 94"/>
                  <a:gd name="T2" fmla="*/ 55 w 60"/>
                  <a:gd name="T3" fmla="*/ 51 h 94"/>
                  <a:gd name="T4" fmla="*/ 60 w 60"/>
                  <a:gd name="T5" fmla="*/ 66 h 94"/>
                  <a:gd name="T6" fmla="*/ 51 w 60"/>
                  <a:gd name="T7" fmla="*/ 87 h 94"/>
                  <a:gd name="T8" fmla="*/ 24 w 60"/>
                  <a:gd name="T9" fmla="*/ 94 h 94"/>
                  <a:gd name="T10" fmla="*/ 13 w 60"/>
                  <a:gd name="T11" fmla="*/ 93 h 94"/>
                  <a:gd name="T12" fmla="*/ 0 w 60"/>
                  <a:gd name="T13" fmla="*/ 90 h 94"/>
                  <a:gd name="T14" fmla="*/ 0 w 60"/>
                  <a:gd name="T15" fmla="*/ 78 h 94"/>
                  <a:gd name="T16" fmla="*/ 11 w 60"/>
                  <a:gd name="T17" fmla="*/ 82 h 94"/>
                  <a:gd name="T18" fmla="*/ 24 w 60"/>
                  <a:gd name="T19" fmla="*/ 84 h 94"/>
                  <a:gd name="T20" fmla="*/ 42 w 60"/>
                  <a:gd name="T21" fmla="*/ 79 h 94"/>
                  <a:gd name="T22" fmla="*/ 48 w 60"/>
                  <a:gd name="T23" fmla="*/ 66 h 94"/>
                  <a:gd name="T24" fmla="*/ 42 w 60"/>
                  <a:gd name="T25" fmla="*/ 53 h 94"/>
                  <a:gd name="T26" fmla="*/ 26 w 60"/>
                  <a:gd name="T27" fmla="*/ 49 h 94"/>
                  <a:gd name="T28" fmla="*/ 16 w 60"/>
                  <a:gd name="T29" fmla="*/ 49 h 94"/>
                  <a:gd name="T30" fmla="*/ 16 w 60"/>
                  <a:gd name="T31" fmla="*/ 39 h 94"/>
                  <a:gd name="T32" fmla="*/ 27 w 60"/>
                  <a:gd name="T33" fmla="*/ 39 h 94"/>
                  <a:gd name="T34" fmla="*/ 41 w 60"/>
                  <a:gd name="T35" fmla="*/ 35 h 94"/>
                  <a:gd name="T36" fmla="*/ 45 w 60"/>
                  <a:gd name="T37" fmla="*/ 25 h 94"/>
                  <a:gd name="T38" fmla="*/ 41 w 60"/>
                  <a:gd name="T39" fmla="*/ 14 h 94"/>
                  <a:gd name="T40" fmla="*/ 26 w 60"/>
                  <a:gd name="T41" fmla="*/ 10 h 94"/>
                  <a:gd name="T42" fmla="*/ 16 w 60"/>
                  <a:gd name="T43" fmla="*/ 11 h 94"/>
                  <a:gd name="T44" fmla="*/ 3 w 60"/>
                  <a:gd name="T45" fmla="*/ 15 h 94"/>
                  <a:gd name="T46" fmla="*/ 3 w 60"/>
                  <a:gd name="T47" fmla="*/ 4 h 94"/>
                  <a:gd name="T48" fmla="*/ 16 w 60"/>
                  <a:gd name="T49" fmla="*/ 1 h 94"/>
                  <a:gd name="T50" fmla="*/ 27 w 60"/>
                  <a:gd name="T51" fmla="*/ 0 h 94"/>
                  <a:gd name="T52" fmla="*/ 50 w 60"/>
                  <a:gd name="T53" fmla="*/ 6 h 94"/>
                  <a:gd name="T54" fmla="*/ 58 w 60"/>
                  <a:gd name="T55" fmla="*/ 23 h 94"/>
                  <a:gd name="T56" fmla="*/ 53 w 60"/>
                  <a:gd name="T57" fmla="*/ 36 h 94"/>
                  <a:gd name="T58" fmla="*/ 41 w 60"/>
                  <a:gd name="T59" fmla="*/ 4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4">
                    <a:moveTo>
                      <a:pt x="41" y="43"/>
                    </a:moveTo>
                    <a:cubicBezTo>
                      <a:pt x="47" y="45"/>
                      <a:pt x="52" y="47"/>
                      <a:pt x="55" y="51"/>
                    </a:cubicBezTo>
                    <a:cubicBezTo>
                      <a:pt x="58" y="55"/>
                      <a:pt x="60" y="60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4"/>
                      <a:pt x="24" y="94"/>
                    </a:cubicBezTo>
                    <a:cubicBezTo>
                      <a:pt x="21" y="94"/>
                      <a:pt x="17" y="94"/>
                      <a:pt x="13" y="93"/>
                    </a:cubicBezTo>
                    <a:cubicBezTo>
                      <a:pt x="9" y="92"/>
                      <a:pt x="4" y="91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1"/>
                      <a:pt x="11" y="82"/>
                    </a:cubicBezTo>
                    <a:cubicBezTo>
                      <a:pt x="15" y="83"/>
                      <a:pt x="20" y="84"/>
                      <a:pt x="24" y="84"/>
                    </a:cubicBezTo>
                    <a:cubicBezTo>
                      <a:pt x="32" y="84"/>
                      <a:pt x="38" y="82"/>
                      <a:pt x="42" y="79"/>
                    </a:cubicBezTo>
                    <a:cubicBezTo>
                      <a:pt x="46" y="76"/>
                      <a:pt x="48" y="72"/>
                      <a:pt x="48" y="66"/>
                    </a:cubicBezTo>
                    <a:cubicBezTo>
                      <a:pt x="48" y="61"/>
                      <a:pt x="46" y="56"/>
                      <a:pt x="42" y="53"/>
                    </a:cubicBezTo>
                    <a:cubicBezTo>
                      <a:pt x="38" y="50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7" y="38"/>
                      <a:pt x="41" y="35"/>
                    </a:cubicBezTo>
                    <a:cubicBezTo>
                      <a:pt x="44" y="33"/>
                      <a:pt x="45" y="29"/>
                      <a:pt x="45" y="25"/>
                    </a:cubicBezTo>
                    <a:cubicBezTo>
                      <a:pt x="45" y="20"/>
                      <a:pt x="44" y="16"/>
                      <a:pt x="41" y="14"/>
                    </a:cubicBezTo>
                    <a:cubicBezTo>
                      <a:pt x="37" y="11"/>
                      <a:pt x="32" y="10"/>
                      <a:pt x="26" y="10"/>
                    </a:cubicBezTo>
                    <a:cubicBezTo>
                      <a:pt x="23" y="10"/>
                      <a:pt x="19" y="11"/>
                      <a:pt x="16" y="11"/>
                    </a:cubicBezTo>
                    <a:cubicBezTo>
                      <a:pt x="12" y="12"/>
                      <a:pt x="7" y="13"/>
                      <a:pt x="3" y="15"/>
                    </a:cubicBezTo>
                    <a:lnTo>
                      <a:pt x="3" y="4"/>
                    </a:lnTo>
                    <a:cubicBezTo>
                      <a:pt x="7" y="2"/>
                      <a:pt x="12" y="2"/>
                      <a:pt x="16" y="1"/>
                    </a:cubicBezTo>
                    <a:cubicBezTo>
                      <a:pt x="20" y="0"/>
                      <a:pt x="24" y="0"/>
                      <a:pt x="27" y="0"/>
                    </a:cubicBezTo>
                    <a:cubicBezTo>
                      <a:pt x="37" y="0"/>
                      <a:pt x="44" y="2"/>
                      <a:pt x="50" y="6"/>
                    </a:cubicBezTo>
                    <a:cubicBezTo>
                      <a:pt x="55" y="10"/>
                      <a:pt x="58" y="16"/>
                      <a:pt x="58" y="23"/>
                    </a:cubicBezTo>
                    <a:cubicBezTo>
                      <a:pt x="58" y="28"/>
                      <a:pt x="56" y="33"/>
                      <a:pt x="53" y="36"/>
                    </a:cubicBezTo>
                    <a:cubicBezTo>
                      <a:pt x="51" y="40"/>
                      <a:pt x="46" y="42"/>
                      <a:pt x="41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4" name="Line 94">
                <a:extLst>
                  <a:ext uri="{FF2B5EF4-FFF2-40B4-BE49-F238E27FC236}">
                    <a16:creationId xmlns:a16="http://schemas.microsoft.com/office/drawing/2014/main" id="{CB22AE03-4B4B-614B-91FC-BF5163257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2" y="1348"/>
                <a:ext cx="55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5" name="Freeform 95">
                <a:extLst>
                  <a:ext uri="{FF2B5EF4-FFF2-40B4-BE49-F238E27FC236}">
                    <a16:creationId xmlns:a16="http://schemas.microsoft.com/office/drawing/2014/main" id="{6BA3F2D1-7776-A645-AEBE-A4BBD1A5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" y="1327"/>
                <a:ext cx="54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6" name="Freeform 96">
                <a:extLst>
                  <a:ext uri="{FF2B5EF4-FFF2-40B4-BE49-F238E27FC236}">
                    <a16:creationId xmlns:a16="http://schemas.microsoft.com/office/drawing/2014/main" id="{B1932B43-F515-D043-947F-F6FAD40288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8" y="1229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7" name="Freeform 98">
                <a:extLst>
                  <a:ext uri="{FF2B5EF4-FFF2-40B4-BE49-F238E27FC236}">
                    <a16:creationId xmlns:a16="http://schemas.microsoft.com/office/drawing/2014/main" id="{3DFE770C-7B37-F24B-90C0-B620F94335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8" name="Freeform 99">
                <a:extLst>
                  <a:ext uri="{FF2B5EF4-FFF2-40B4-BE49-F238E27FC236}">
                    <a16:creationId xmlns:a16="http://schemas.microsoft.com/office/drawing/2014/main" id="{C8D25681-2A73-3E43-9D5E-6E5F6D282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1210"/>
                <a:ext cx="45" cy="76"/>
              </a:xfrm>
              <a:custGeom>
                <a:avLst/>
                <a:gdLst>
                  <a:gd name="T0" fmla="*/ 2 w 54"/>
                  <a:gd name="T1" fmla="*/ 81 h 91"/>
                  <a:gd name="T2" fmla="*/ 22 w 54"/>
                  <a:gd name="T3" fmla="*/ 81 h 91"/>
                  <a:gd name="T4" fmla="*/ 22 w 54"/>
                  <a:gd name="T5" fmla="*/ 11 h 91"/>
                  <a:gd name="T6" fmla="*/ 0 w 54"/>
                  <a:gd name="T7" fmla="*/ 16 h 91"/>
                  <a:gd name="T8" fmla="*/ 0 w 54"/>
                  <a:gd name="T9" fmla="*/ 4 h 91"/>
                  <a:gd name="T10" fmla="*/ 22 w 54"/>
                  <a:gd name="T11" fmla="*/ 0 h 91"/>
                  <a:gd name="T12" fmla="*/ 34 w 54"/>
                  <a:gd name="T13" fmla="*/ 0 h 91"/>
                  <a:gd name="T14" fmla="*/ 34 w 54"/>
                  <a:gd name="T15" fmla="*/ 81 h 91"/>
                  <a:gd name="T16" fmla="*/ 54 w 54"/>
                  <a:gd name="T17" fmla="*/ 81 h 91"/>
                  <a:gd name="T18" fmla="*/ 54 w 54"/>
                  <a:gd name="T19" fmla="*/ 91 h 91"/>
                  <a:gd name="T20" fmla="*/ 2 w 54"/>
                  <a:gd name="T21" fmla="*/ 91 h 91"/>
                  <a:gd name="T22" fmla="*/ 2 w 54"/>
                  <a:gd name="T23" fmla="*/ 8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1">
                    <a:moveTo>
                      <a:pt x="2" y="81"/>
                    </a:moveTo>
                    <a:lnTo>
                      <a:pt x="22" y="81"/>
                    </a:lnTo>
                    <a:lnTo>
                      <a:pt x="22" y="11"/>
                    </a:lnTo>
                    <a:lnTo>
                      <a:pt x="0" y="16"/>
                    </a:lnTo>
                    <a:lnTo>
                      <a:pt x="0" y="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81"/>
                    </a:lnTo>
                    <a:lnTo>
                      <a:pt x="54" y="81"/>
                    </a:lnTo>
                    <a:lnTo>
                      <a:pt x="54" y="91"/>
                    </a:lnTo>
                    <a:lnTo>
                      <a:pt x="2" y="91"/>
                    </a:lnTo>
                    <a:lnTo>
                      <a:pt x="2" y="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59" name="Line 100">
                <a:extLst>
                  <a:ext uri="{FF2B5EF4-FFF2-40B4-BE49-F238E27FC236}">
                    <a16:creationId xmlns:a16="http://schemas.microsoft.com/office/drawing/2014/main" id="{32F96FB9-7E8F-224E-8492-9284DF3A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3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0" name="Freeform 101">
                <a:extLst>
                  <a:ext uri="{FF2B5EF4-FFF2-40B4-BE49-F238E27FC236}">
                    <a16:creationId xmlns:a16="http://schemas.microsoft.com/office/drawing/2014/main" id="{3AE3C2EE-A632-4541-8441-BF0BED5B9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7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1" name="Freeform 102">
                <a:extLst>
                  <a:ext uri="{FF2B5EF4-FFF2-40B4-BE49-F238E27FC236}">
                    <a16:creationId xmlns:a16="http://schemas.microsoft.com/office/drawing/2014/main" id="{B2855EB7-F51F-B44E-9FFF-591D713E4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2" y="1228"/>
                <a:ext cx="50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3" y="8"/>
                      <a:pt x="16" y="5"/>
                      <a:pt x="20" y="3"/>
                    </a:cubicBezTo>
                    <a:cubicBezTo>
                      <a:pt x="23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3" y="71"/>
                      <a:pt x="20" y="69"/>
                    </a:cubicBezTo>
                    <a:cubicBezTo>
                      <a:pt x="16" y="67"/>
                      <a:pt x="13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7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19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19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7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2" name="Freeform 104">
                <a:extLst>
                  <a:ext uri="{FF2B5EF4-FFF2-40B4-BE49-F238E27FC236}">
                    <a16:creationId xmlns:a16="http://schemas.microsoft.com/office/drawing/2014/main" id="{3EC217F7-AE38-5D4B-8AE9-E8D22E775D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5" y="1238"/>
                <a:ext cx="64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3" name="Freeform 105">
                <a:extLst>
                  <a:ext uri="{FF2B5EF4-FFF2-40B4-BE49-F238E27FC236}">
                    <a16:creationId xmlns:a16="http://schemas.microsoft.com/office/drawing/2014/main" id="{0C9CC0D2-29CA-104C-B0F1-F29F4C9A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" y="1208"/>
                <a:ext cx="47" cy="78"/>
              </a:xfrm>
              <a:custGeom>
                <a:avLst/>
                <a:gdLst>
                  <a:gd name="T0" fmla="*/ 14 w 57"/>
                  <a:gd name="T1" fmla="*/ 83 h 93"/>
                  <a:gd name="T2" fmla="*/ 57 w 57"/>
                  <a:gd name="T3" fmla="*/ 83 h 93"/>
                  <a:gd name="T4" fmla="*/ 57 w 57"/>
                  <a:gd name="T5" fmla="*/ 93 h 93"/>
                  <a:gd name="T6" fmla="*/ 0 w 57"/>
                  <a:gd name="T7" fmla="*/ 93 h 93"/>
                  <a:gd name="T8" fmla="*/ 0 w 57"/>
                  <a:gd name="T9" fmla="*/ 83 h 93"/>
                  <a:gd name="T10" fmla="*/ 19 w 57"/>
                  <a:gd name="T11" fmla="*/ 63 h 93"/>
                  <a:gd name="T12" fmla="*/ 34 w 57"/>
                  <a:gd name="T13" fmla="*/ 47 h 93"/>
                  <a:gd name="T14" fmla="*/ 42 w 57"/>
                  <a:gd name="T15" fmla="*/ 36 h 93"/>
                  <a:gd name="T16" fmla="*/ 44 w 57"/>
                  <a:gd name="T17" fmla="*/ 27 h 93"/>
                  <a:gd name="T18" fmla="*/ 39 w 57"/>
                  <a:gd name="T19" fmla="*/ 15 h 93"/>
                  <a:gd name="T20" fmla="*/ 26 w 57"/>
                  <a:gd name="T21" fmla="*/ 11 h 93"/>
                  <a:gd name="T22" fmla="*/ 14 w 57"/>
                  <a:gd name="T23" fmla="*/ 13 h 93"/>
                  <a:gd name="T24" fmla="*/ 0 w 57"/>
                  <a:gd name="T25" fmla="*/ 19 h 93"/>
                  <a:gd name="T26" fmla="*/ 0 w 57"/>
                  <a:gd name="T27" fmla="*/ 6 h 93"/>
                  <a:gd name="T28" fmla="*/ 14 w 57"/>
                  <a:gd name="T29" fmla="*/ 2 h 93"/>
                  <a:gd name="T30" fmla="*/ 26 w 57"/>
                  <a:gd name="T31" fmla="*/ 0 h 93"/>
                  <a:gd name="T32" fmla="*/ 48 w 57"/>
                  <a:gd name="T33" fmla="*/ 7 h 93"/>
                  <a:gd name="T34" fmla="*/ 57 w 57"/>
                  <a:gd name="T35" fmla="*/ 26 h 93"/>
                  <a:gd name="T36" fmla="*/ 55 w 57"/>
                  <a:gd name="T37" fmla="*/ 37 h 93"/>
                  <a:gd name="T38" fmla="*/ 47 w 57"/>
                  <a:gd name="T39" fmla="*/ 49 h 93"/>
                  <a:gd name="T40" fmla="*/ 37 w 57"/>
                  <a:gd name="T41" fmla="*/ 59 h 93"/>
                  <a:gd name="T42" fmla="*/ 14 w 57"/>
                  <a:gd name="T43" fmla="*/ 8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93">
                    <a:moveTo>
                      <a:pt x="14" y="83"/>
                    </a:moveTo>
                    <a:lnTo>
                      <a:pt x="57" y="83"/>
                    </a:lnTo>
                    <a:lnTo>
                      <a:pt x="57" y="93"/>
                    </a:lnTo>
                    <a:lnTo>
                      <a:pt x="0" y="93"/>
                    </a:lnTo>
                    <a:lnTo>
                      <a:pt x="0" y="83"/>
                    </a:lnTo>
                    <a:cubicBezTo>
                      <a:pt x="4" y="78"/>
                      <a:pt x="11" y="71"/>
                      <a:pt x="19" y="63"/>
                    </a:cubicBezTo>
                    <a:cubicBezTo>
                      <a:pt x="27" y="55"/>
                      <a:pt x="32" y="50"/>
                      <a:pt x="34" y="47"/>
                    </a:cubicBezTo>
                    <a:cubicBezTo>
                      <a:pt x="38" y="43"/>
                      <a:pt x="40" y="39"/>
                      <a:pt x="42" y="36"/>
                    </a:cubicBezTo>
                    <a:cubicBezTo>
                      <a:pt x="44" y="33"/>
                      <a:pt x="44" y="30"/>
                      <a:pt x="44" y="27"/>
                    </a:cubicBezTo>
                    <a:cubicBezTo>
                      <a:pt x="44" y="22"/>
                      <a:pt x="43" y="18"/>
                      <a:pt x="39" y="15"/>
                    </a:cubicBezTo>
                    <a:cubicBezTo>
                      <a:pt x="36" y="12"/>
                      <a:pt x="31" y="11"/>
                      <a:pt x="26" y="11"/>
                    </a:cubicBezTo>
                    <a:cubicBezTo>
                      <a:pt x="22" y="11"/>
                      <a:pt x="18" y="11"/>
                      <a:pt x="14" y="13"/>
                    </a:cubicBezTo>
                    <a:cubicBezTo>
                      <a:pt x="10" y="14"/>
                      <a:pt x="5" y="16"/>
                      <a:pt x="0" y="19"/>
                    </a:cubicBezTo>
                    <a:lnTo>
                      <a:pt x="0" y="6"/>
                    </a:lnTo>
                    <a:cubicBezTo>
                      <a:pt x="5" y="4"/>
                      <a:pt x="10" y="3"/>
                      <a:pt x="14" y="2"/>
                    </a:cubicBezTo>
                    <a:cubicBezTo>
                      <a:pt x="18" y="1"/>
                      <a:pt x="22" y="0"/>
                      <a:pt x="26" y="0"/>
                    </a:cubicBezTo>
                    <a:cubicBezTo>
                      <a:pt x="35" y="0"/>
                      <a:pt x="43" y="3"/>
                      <a:pt x="48" y="7"/>
                    </a:cubicBezTo>
                    <a:cubicBezTo>
                      <a:pt x="54" y="12"/>
                      <a:pt x="57" y="18"/>
                      <a:pt x="57" y="26"/>
                    </a:cubicBezTo>
                    <a:cubicBezTo>
                      <a:pt x="57" y="30"/>
                      <a:pt x="56" y="34"/>
                      <a:pt x="55" y="37"/>
                    </a:cubicBezTo>
                    <a:cubicBezTo>
                      <a:pt x="53" y="40"/>
                      <a:pt x="51" y="44"/>
                      <a:pt x="47" y="49"/>
                    </a:cubicBezTo>
                    <a:cubicBezTo>
                      <a:pt x="46" y="50"/>
                      <a:pt x="43" y="53"/>
                      <a:pt x="37" y="59"/>
                    </a:cubicBezTo>
                    <a:cubicBezTo>
                      <a:pt x="32" y="65"/>
                      <a:pt x="24" y="72"/>
                      <a:pt x="14" y="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4" name="Line 106">
                <a:extLst>
                  <a:ext uri="{FF2B5EF4-FFF2-40B4-BE49-F238E27FC236}">
                    <a16:creationId xmlns:a16="http://schemas.microsoft.com/office/drawing/2014/main" id="{D02D6F2C-D7A7-9842-9314-9C6162FF2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5" y="1348"/>
                <a:ext cx="556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5" name="Freeform 107">
                <a:extLst>
                  <a:ext uri="{FF2B5EF4-FFF2-40B4-BE49-F238E27FC236}">
                    <a16:creationId xmlns:a16="http://schemas.microsoft.com/office/drawing/2014/main" id="{423B4C49-368F-A049-BB34-2F0D0D6D9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9" y="1327"/>
                <a:ext cx="55" cy="42"/>
              </a:xfrm>
              <a:custGeom>
                <a:avLst/>
                <a:gdLst>
                  <a:gd name="T0" fmla="*/ 66 w 66"/>
                  <a:gd name="T1" fmla="*/ 25 h 50"/>
                  <a:gd name="T2" fmla="*/ 0 w 66"/>
                  <a:gd name="T3" fmla="*/ 0 h 50"/>
                  <a:gd name="T4" fmla="*/ 0 w 66"/>
                  <a:gd name="T5" fmla="*/ 50 h 50"/>
                  <a:gd name="T6" fmla="*/ 66 w 66"/>
                  <a:gd name="T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50">
                    <a:moveTo>
                      <a:pt x="66" y="25"/>
                    </a:moveTo>
                    <a:cubicBezTo>
                      <a:pt x="50" y="22"/>
                      <a:pt x="20" y="15"/>
                      <a:pt x="0" y="0"/>
                    </a:cubicBezTo>
                    <a:cubicBezTo>
                      <a:pt x="17" y="19"/>
                      <a:pt x="17" y="32"/>
                      <a:pt x="0" y="50"/>
                    </a:cubicBezTo>
                    <a:cubicBezTo>
                      <a:pt x="20" y="35"/>
                      <a:pt x="50" y="29"/>
                      <a:pt x="6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6" name="Freeform 108">
                <a:extLst>
                  <a:ext uri="{FF2B5EF4-FFF2-40B4-BE49-F238E27FC236}">
                    <a16:creationId xmlns:a16="http://schemas.microsoft.com/office/drawing/2014/main" id="{A163F4A2-5D9A-2942-924D-D59071DE65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" y="1231"/>
                <a:ext cx="51" cy="79"/>
              </a:xfrm>
              <a:custGeom>
                <a:avLst/>
                <a:gdLst>
                  <a:gd name="T0" fmla="*/ 11 w 61"/>
                  <a:gd name="T1" fmla="*/ 60 h 96"/>
                  <a:gd name="T2" fmla="*/ 11 w 61"/>
                  <a:gd name="T3" fmla="*/ 96 h 96"/>
                  <a:gd name="T4" fmla="*/ 0 w 61"/>
                  <a:gd name="T5" fmla="*/ 96 h 96"/>
                  <a:gd name="T6" fmla="*/ 0 w 61"/>
                  <a:gd name="T7" fmla="*/ 2 h 96"/>
                  <a:gd name="T8" fmla="*/ 11 w 61"/>
                  <a:gd name="T9" fmla="*/ 2 h 96"/>
                  <a:gd name="T10" fmla="*/ 11 w 61"/>
                  <a:gd name="T11" fmla="*/ 12 h 96"/>
                  <a:gd name="T12" fmla="*/ 20 w 61"/>
                  <a:gd name="T13" fmla="*/ 3 h 96"/>
                  <a:gd name="T14" fmla="*/ 33 w 61"/>
                  <a:gd name="T15" fmla="*/ 0 h 96"/>
                  <a:gd name="T16" fmla="*/ 53 w 61"/>
                  <a:gd name="T17" fmla="*/ 10 h 96"/>
                  <a:gd name="T18" fmla="*/ 61 w 61"/>
                  <a:gd name="T19" fmla="*/ 36 h 96"/>
                  <a:gd name="T20" fmla="*/ 53 w 61"/>
                  <a:gd name="T21" fmla="*/ 62 h 96"/>
                  <a:gd name="T22" fmla="*/ 33 w 61"/>
                  <a:gd name="T23" fmla="*/ 72 h 96"/>
                  <a:gd name="T24" fmla="*/ 20 w 61"/>
                  <a:gd name="T25" fmla="*/ 69 h 96"/>
                  <a:gd name="T26" fmla="*/ 11 w 61"/>
                  <a:gd name="T27" fmla="*/ 60 h 96"/>
                  <a:gd name="T28" fmla="*/ 49 w 61"/>
                  <a:gd name="T29" fmla="*/ 36 h 96"/>
                  <a:gd name="T30" fmla="*/ 44 w 61"/>
                  <a:gd name="T31" fmla="*/ 17 h 96"/>
                  <a:gd name="T32" fmla="*/ 30 w 61"/>
                  <a:gd name="T33" fmla="*/ 9 h 96"/>
                  <a:gd name="T34" fmla="*/ 16 w 61"/>
                  <a:gd name="T35" fmla="*/ 17 h 96"/>
                  <a:gd name="T36" fmla="*/ 11 w 61"/>
                  <a:gd name="T37" fmla="*/ 36 h 96"/>
                  <a:gd name="T38" fmla="*/ 16 w 61"/>
                  <a:gd name="T39" fmla="*/ 55 h 96"/>
                  <a:gd name="T40" fmla="*/ 30 w 61"/>
                  <a:gd name="T41" fmla="*/ 62 h 96"/>
                  <a:gd name="T42" fmla="*/ 44 w 61"/>
                  <a:gd name="T43" fmla="*/ 55 h 96"/>
                  <a:gd name="T44" fmla="*/ 49 w 61"/>
                  <a:gd name="T45" fmla="*/ 3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96">
                    <a:moveTo>
                      <a:pt x="11" y="60"/>
                    </a:moveTo>
                    <a:lnTo>
                      <a:pt x="11" y="96"/>
                    </a:lnTo>
                    <a:lnTo>
                      <a:pt x="0" y="96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12"/>
                    </a:lnTo>
                    <a:cubicBezTo>
                      <a:pt x="14" y="8"/>
                      <a:pt x="16" y="5"/>
                      <a:pt x="20" y="3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41" y="0"/>
                      <a:pt x="48" y="3"/>
                      <a:pt x="53" y="10"/>
                    </a:cubicBezTo>
                    <a:cubicBezTo>
                      <a:pt x="58" y="17"/>
                      <a:pt x="61" y="25"/>
                      <a:pt x="61" y="36"/>
                    </a:cubicBezTo>
                    <a:cubicBezTo>
                      <a:pt x="61" y="47"/>
                      <a:pt x="58" y="55"/>
                      <a:pt x="53" y="62"/>
                    </a:cubicBezTo>
                    <a:cubicBezTo>
                      <a:pt x="48" y="68"/>
                      <a:pt x="41" y="72"/>
                      <a:pt x="33" y="72"/>
                    </a:cubicBezTo>
                    <a:cubicBezTo>
                      <a:pt x="28" y="72"/>
                      <a:pt x="24" y="71"/>
                      <a:pt x="20" y="69"/>
                    </a:cubicBezTo>
                    <a:cubicBezTo>
                      <a:pt x="16" y="67"/>
                      <a:pt x="14" y="64"/>
                      <a:pt x="11" y="60"/>
                    </a:cubicBezTo>
                    <a:close/>
                    <a:moveTo>
                      <a:pt x="49" y="36"/>
                    </a:moveTo>
                    <a:cubicBezTo>
                      <a:pt x="49" y="28"/>
                      <a:pt x="48" y="21"/>
                      <a:pt x="44" y="17"/>
                    </a:cubicBezTo>
                    <a:cubicBezTo>
                      <a:pt x="41" y="12"/>
                      <a:pt x="36" y="9"/>
                      <a:pt x="30" y="9"/>
                    </a:cubicBezTo>
                    <a:cubicBezTo>
                      <a:pt x="24" y="9"/>
                      <a:pt x="20" y="12"/>
                      <a:pt x="16" y="17"/>
                    </a:cubicBezTo>
                    <a:cubicBezTo>
                      <a:pt x="13" y="21"/>
                      <a:pt x="11" y="28"/>
                      <a:pt x="11" y="36"/>
                    </a:cubicBezTo>
                    <a:cubicBezTo>
                      <a:pt x="11" y="44"/>
                      <a:pt x="13" y="51"/>
                      <a:pt x="16" y="55"/>
                    </a:cubicBezTo>
                    <a:cubicBezTo>
                      <a:pt x="20" y="60"/>
                      <a:pt x="24" y="62"/>
                      <a:pt x="30" y="62"/>
                    </a:cubicBezTo>
                    <a:cubicBezTo>
                      <a:pt x="36" y="62"/>
                      <a:pt x="41" y="60"/>
                      <a:pt x="44" y="55"/>
                    </a:cubicBezTo>
                    <a:cubicBezTo>
                      <a:pt x="48" y="51"/>
                      <a:pt x="49" y="44"/>
                      <a:pt x="49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7" name="Freeform 110">
                <a:extLst>
                  <a:ext uri="{FF2B5EF4-FFF2-40B4-BE49-F238E27FC236}">
                    <a16:creationId xmlns:a16="http://schemas.microsoft.com/office/drawing/2014/main" id="{D4751BAB-96E2-FF47-B1AF-EF50F5828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3" y="1238"/>
                <a:ext cx="65" cy="29"/>
              </a:xfrm>
              <a:custGeom>
                <a:avLst/>
                <a:gdLst>
                  <a:gd name="T0" fmla="*/ 0 w 78"/>
                  <a:gd name="T1" fmla="*/ 0 h 35"/>
                  <a:gd name="T2" fmla="*/ 78 w 78"/>
                  <a:gd name="T3" fmla="*/ 0 h 35"/>
                  <a:gd name="T4" fmla="*/ 78 w 78"/>
                  <a:gd name="T5" fmla="*/ 11 h 35"/>
                  <a:gd name="T6" fmla="*/ 0 w 78"/>
                  <a:gd name="T7" fmla="*/ 11 h 35"/>
                  <a:gd name="T8" fmla="*/ 0 w 78"/>
                  <a:gd name="T9" fmla="*/ 0 h 35"/>
                  <a:gd name="T10" fmla="*/ 0 w 78"/>
                  <a:gd name="T11" fmla="*/ 25 h 35"/>
                  <a:gd name="T12" fmla="*/ 78 w 78"/>
                  <a:gd name="T13" fmla="*/ 25 h 35"/>
                  <a:gd name="T14" fmla="*/ 78 w 78"/>
                  <a:gd name="T15" fmla="*/ 35 h 35"/>
                  <a:gd name="T16" fmla="*/ 0 w 78"/>
                  <a:gd name="T17" fmla="*/ 35 h 35"/>
                  <a:gd name="T18" fmla="*/ 0 w 78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35">
                    <a:moveTo>
                      <a:pt x="0" y="0"/>
                    </a:moveTo>
                    <a:lnTo>
                      <a:pt x="78" y="0"/>
                    </a:lnTo>
                    <a:lnTo>
                      <a:pt x="78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25"/>
                    </a:moveTo>
                    <a:lnTo>
                      <a:pt x="78" y="25"/>
                    </a:lnTo>
                    <a:lnTo>
                      <a:pt x="78" y="35"/>
                    </a:lnTo>
                    <a:lnTo>
                      <a:pt x="0" y="3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8" name="Freeform 111">
                <a:extLst>
                  <a:ext uri="{FF2B5EF4-FFF2-40B4-BE49-F238E27FC236}">
                    <a16:creationId xmlns:a16="http://schemas.microsoft.com/office/drawing/2014/main" id="{9297CF0E-53E0-724F-86ED-668C4609B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" y="1208"/>
                <a:ext cx="50" cy="79"/>
              </a:xfrm>
              <a:custGeom>
                <a:avLst/>
                <a:gdLst>
                  <a:gd name="T0" fmla="*/ 41 w 60"/>
                  <a:gd name="T1" fmla="*/ 44 h 95"/>
                  <a:gd name="T2" fmla="*/ 55 w 60"/>
                  <a:gd name="T3" fmla="*/ 52 h 95"/>
                  <a:gd name="T4" fmla="*/ 60 w 60"/>
                  <a:gd name="T5" fmla="*/ 66 h 95"/>
                  <a:gd name="T6" fmla="*/ 51 w 60"/>
                  <a:gd name="T7" fmla="*/ 87 h 95"/>
                  <a:gd name="T8" fmla="*/ 24 w 60"/>
                  <a:gd name="T9" fmla="*/ 95 h 95"/>
                  <a:gd name="T10" fmla="*/ 13 w 60"/>
                  <a:gd name="T11" fmla="*/ 93 h 95"/>
                  <a:gd name="T12" fmla="*/ 0 w 60"/>
                  <a:gd name="T13" fmla="*/ 90 h 95"/>
                  <a:gd name="T14" fmla="*/ 0 w 60"/>
                  <a:gd name="T15" fmla="*/ 78 h 95"/>
                  <a:gd name="T16" fmla="*/ 11 w 60"/>
                  <a:gd name="T17" fmla="*/ 83 h 95"/>
                  <a:gd name="T18" fmla="*/ 24 w 60"/>
                  <a:gd name="T19" fmla="*/ 84 h 95"/>
                  <a:gd name="T20" fmla="*/ 42 w 60"/>
                  <a:gd name="T21" fmla="*/ 80 h 95"/>
                  <a:gd name="T22" fmla="*/ 48 w 60"/>
                  <a:gd name="T23" fmla="*/ 66 h 95"/>
                  <a:gd name="T24" fmla="*/ 42 w 60"/>
                  <a:gd name="T25" fmla="*/ 54 h 95"/>
                  <a:gd name="T26" fmla="*/ 26 w 60"/>
                  <a:gd name="T27" fmla="*/ 49 h 95"/>
                  <a:gd name="T28" fmla="*/ 16 w 60"/>
                  <a:gd name="T29" fmla="*/ 49 h 95"/>
                  <a:gd name="T30" fmla="*/ 16 w 60"/>
                  <a:gd name="T31" fmla="*/ 39 h 95"/>
                  <a:gd name="T32" fmla="*/ 27 w 60"/>
                  <a:gd name="T33" fmla="*/ 39 h 95"/>
                  <a:gd name="T34" fmla="*/ 41 w 60"/>
                  <a:gd name="T35" fmla="*/ 36 h 95"/>
                  <a:gd name="T36" fmla="*/ 46 w 60"/>
                  <a:gd name="T37" fmla="*/ 25 h 95"/>
                  <a:gd name="T38" fmla="*/ 41 w 60"/>
                  <a:gd name="T39" fmla="*/ 15 h 95"/>
                  <a:gd name="T40" fmla="*/ 26 w 60"/>
                  <a:gd name="T41" fmla="*/ 11 h 95"/>
                  <a:gd name="T42" fmla="*/ 16 w 60"/>
                  <a:gd name="T43" fmla="*/ 12 h 95"/>
                  <a:gd name="T44" fmla="*/ 3 w 60"/>
                  <a:gd name="T45" fmla="*/ 15 h 95"/>
                  <a:gd name="T46" fmla="*/ 3 w 60"/>
                  <a:gd name="T47" fmla="*/ 4 h 95"/>
                  <a:gd name="T48" fmla="*/ 16 w 60"/>
                  <a:gd name="T49" fmla="*/ 1 h 95"/>
                  <a:gd name="T50" fmla="*/ 27 w 60"/>
                  <a:gd name="T51" fmla="*/ 0 h 95"/>
                  <a:gd name="T52" fmla="*/ 50 w 60"/>
                  <a:gd name="T53" fmla="*/ 7 h 95"/>
                  <a:gd name="T54" fmla="*/ 58 w 60"/>
                  <a:gd name="T55" fmla="*/ 24 h 95"/>
                  <a:gd name="T56" fmla="*/ 53 w 60"/>
                  <a:gd name="T57" fmla="*/ 37 h 95"/>
                  <a:gd name="T58" fmla="*/ 41 w 60"/>
                  <a:gd name="T59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95">
                    <a:moveTo>
                      <a:pt x="41" y="44"/>
                    </a:moveTo>
                    <a:cubicBezTo>
                      <a:pt x="47" y="45"/>
                      <a:pt x="52" y="48"/>
                      <a:pt x="55" y="52"/>
                    </a:cubicBezTo>
                    <a:cubicBezTo>
                      <a:pt x="58" y="56"/>
                      <a:pt x="60" y="61"/>
                      <a:pt x="60" y="66"/>
                    </a:cubicBezTo>
                    <a:cubicBezTo>
                      <a:pt x="60" y="75"/>
                      <a:pt x="57" y="82"/>
                      <a:pt x="51" y="87"/>
                    </a:cubicBezTo>
                    <a:cubicBezTo>
                      <a:pt x="44" y="92"/>
                      <a:pt x="36" y="95"/>
                      <a:pt x="24" y="95"/>
                    </a:cubicBezTo>
                    <a:cubicBezTo>
                      <a:pt x="21" y="95"/>
                      <a:pt x="17" y="94"/>
                      <a:pt x="13" y="93"/>
                    </a:cubicBezTo>
                    <a:cubicBezTo>
                      <a:pt x="9" y="93"/>
                      <a:pt x="4" y="92"/>
                      <a:pt x="0" y="90"/>
                    </a:cubicBezTo>
                    <a:lnTo>
                      <a:pt x="0" y="78"/>
                    </a:lnTo>
                    <a:cubicBezTo>
                      <a:pt x="3" y="80"/>
                      <a:pt x="7" y="82"/>
                      <a:pt x="11" y="83"/>
                    </a:cubicBezTo>
                    <a:cubicBezTo>
                      <a:pt x="15" y="84"/>
                      <a:pt x="20" y="84"/>
                      <a:pt x="24" y="84"/>
                    </a:cubicBezTo>
                    <a:cubicBezTo>
                      <a:pt x="32" y="84"/>
                      <a:pt x="38" y="83"/>
                      <a:pt x="42" y="80"/>
                    </a:cubicBezTo>
                    <a:cubicBezTo>
                      <a:pt x="46" y="77"/>
                      <a:pt x="48" y="72"/>
                      <a:pt x="48" y="66"/>
                    </a:cubicBezTo>
                    <a:cubicBezTo>
                      <a:pt x="48" y="61"/>
                      <a:pt x="46" y="57"/>
                      <a:pt x="42" y="54"/>
                    </a:cubicBezTo>
                    <a:cubicBezTo>
                      <a:pt x="38" y="51"/>
                      <a:pt x="33" y="49"/>
                      <a:pt x="26" y="49"/>
                    </a:cubicBezTo>
                    <a:lnTo>
                      <a:pt x="16" y="49"/>
                    </a:lnTo>
                    <a:lnTo>
                      <a:pt x="16" y="39"/>
                    </a:lnTo>
                    <a:lnTo>
                      <a:pt x="27" y="39"/>
                    </a:lnTo>
                    <a:cubicBezTo>
                      <a:pt x="33" y="39"/>
                      <a:pt x="38" y="38"/>
                      <a:pt x="41" y="36"/>
                    </a:cubicBezTo>
                    <a:cubicBezTo>
                      <a:pt x="44" y="33"/>
                      <a:pt x="46" y="30"/>
                      <a:pt x="46" y="25"/>
                    </a:cubicBezTo>
                    <a:cubicBezTo>
                      <a:pt x="46" y="21"/>
                      <a:pt x="44" y="17"/>
                      <a:pt x="41" y="15"/>
                    </a:cubicBezTo>
                    <a:cubicBezTo>
                      <a:pt x="37" y="12"/>
                      <a:pt x="33" y="11"/>
                      <a:pt x="26" y="11"/>
                    </a:cubicBezTo>
                    <a:cubicBezTo>
                      <a:pt x="23" y="11"/>
                      <a:pt x="19" y="11"/>
                      <a:pt x="16" y="12"/>
                    </a:cubicBezTo>
                    <a:cubicBezTo>
                      <a:pt x="12" y="13"/>
                      <a:pt x="7" y="14"/>
                      <a:pt x="3" y="15"/>
                    </a:cubicBezTo>
                    <a:lnTo>
                      <a:pt x="3" y="4"/>
                    </a:lnTo>
                    <a:cubicBezTo>
                      <a:pt x="7" y="3"/>
                      <a:pt x="12" y="2"/>
                      <a:pt x="16" y="1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37" y="0"/>
                      <a:pt x="44" y="3"/>
                      <a:pt x="50" y="7"/>
                    </a:cubicBezTo>
                    <a:cubicBezTo>
                      <a:pt x="55" y="11"/>
                      <a:pt x="58" y="17"/>
                      <a:pt x="58" y="24"/>
                    </a:cubicBezTo>
                    <a:cubicBezTo>
                      <a:pt x="58" y="29"/>
                      <a:pt x="56" y="33"/>
                      <a:pt x="53" y="37"/>
                    </a:cubicBezTo>
                    <a:cubicBezTo>
                      <a:pt x="51" y="40"/>
                      <a:pt x="46" y="43"/>
                      <a:pt x="41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69" name="Freeform 112">
                <a:extLst>
                  <a:ext uri="{FF2B5EF4-FFF2-40B4-BE49-F238E27FC236}">
                    <a16:creationId xmlns:a16="http://schemas.microsoft.com/office/drawing/2014/main" id="{D92D9E41-56C4-274F-BF4A-F8A7067E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277"/>
                <a:ext cx="163" cy="141"/>
              </a:xfrm>
              <a:custGeom>
                <a:avLst/>
                <a:gdLst>
                  <a:gd name="T0" fmla="*/ 0 w 196"/>
                  <a:gd name="T1" fmla="*/ 53 h 170"/>
                  <a:gd name="T2" fmla="*/ 39 w 196"/>
                  <a:gd name="T3" fmla="*/ 12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6" h="170">
                    <a:moveTo>
                      <a:pt x="0" y="53"/>
                    </a:moveTo>
                    <a:cubicBezTo>
                      <a:pt x="196" y="0"/>
                      <a:pt x="196" y="170"/>
                      <a:pt x="39" y="128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0" name="Freeform 113">
                <a:extLst>
                  <a:ext uri="{FF2B5EF4-FFF2-40B4-BE49-F238E27FC236}">
                    <a16:creationId xmlns:a16="http://schemas.microsoft.com/office/drawing/2014/main" id="{C7817F9C-E2C7-1E47-B05F-7C840F4D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" y="1369"/>
                <a:ext cx="59" cy="40"/>
              </a:xfrm>
              <a:custGeom>
                <a:avLst/>
                <a:gdLst>
                  <a:gd name="T0" fmla="*/ 0 w 71"/>
                  <a:gd name="T1" fmla="*/ 7 h 48"/>
                  <a:gd name="T2" fmla="*/ 58 w 71"/>
                  <a:gd name="T3" fmla="*/ 48 h 48"/>
                  <a:gd name="T4" fmla="*/ 71 w 71"/>
                  <a:gd name="T5" fmla="*/ 0 h 48"/>
                  <a:gd name="T6" fmla="*/ 0 w 71"/>
                  <a:gd name="T7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8">
                    <a:moveTo>
                      <a:pt x="0" y="7"/>
                    </a:moveTo>
                    <a:cubicBezTo>
                      <a:pt x="15" y="14"/>
                      <a:pt x="43" y="29"/>
                      <a:pt x="58" y="48"/>
                    </a:cubicBezTo>
                    <a:cubicBezTo>
                      <a:pt x="47" y="26"/>
                      <a:pt x="50" y="13"/>
                      <a:pt x="71" y="0"/>
                    </a:cubicBezTo>
                    <a:cubicBezTo>
                      <a:pt x="48" y="9"/>
                      <a:pt x="17" y="8"/>
                      <a:pt x="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71" name="Freeform 114">
                <a:extLst>
                  <a:ext uri="{FF2B5EF4-FFF2-40B4-BE49-F238E27FC236}">
                    <a16:creationId xmlns:a16="http://schemas.microsoft.com/office/drawing/2014/main" id="{C5C9B61F-065F-CD4D-8832-F61D40917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" y="1307"/>
                <a:ext cx="61" cy="65"/>
              </a:xfrm>
              <a:custGeom>
                <a:avLst/>
                <a:gdLst>
                  <a:gd name="T0" fmla="*/ 26 w 73"/>
                  <a:gd name="T1" fmla="*/ 39 h 78"/>
                  <a:gd name="T2" fmla="*/ 0 w 73"/>
                  <a:gd name="T3" fmla="*/ 24 h 78"/>
                  <a:gd name="T4" fmla="*/ 5 w 73"/>
                  <a:gd name="T5" fmla="*/ 15 h 78"/>
                  <a:gd name="T6" fmla="*/ 31 w 73"/>
                  <a:gd name="T7" fmla="*/ 30 h 78"/>
                  <a:gd name="T8" fmla="*/ 31 w 73"/>
                  <a:gd name="T9" fmla="*/ 0 h 78"/>
                  <a:gd name="T10" fmla="*/ 42 w 73"/>
                  <a:gd name="T11" fmla="*/ 0 h 78"/>
                  <a:gd name="T12" fmla="*/ 42 w 73"/>
                  <a:gd name="T13" fmla="*/ 30 h 78"/>
                  <a:gd name="T14" fmla="*/ 68 w 73"/>
                  <a:gd name="T15" fmla="*/ 15 h 78"/>
                  <a:gd name="T16" fmla="*/ 73 w 73"/>
                  <a:gd name="T17" fmla="*/ 24 h 78"/>
                  <a:gd name="T18" fmla="*/ 47 w 73"/>
                  <a:gd name="T19" fmla="*/ 39 h 78"/>
                  <a:gd name="T20" fmla="*/ 73 w 73"/>
                  <a:gd name="T21" fmla="*/ 54 h 78"/>
                  <a:gd name="T22" fmla="*/ 68 w 73"/>
                  <a:gd name="T23" fmla="*/ 63 h 78"/>
                  <a:gd name="T24" fmla="*/ 42 w 73"/>
                  <a:gd name="T25" fmla="*/ 48 h 78"/>
                  <a:gd name="T26" fmla="*/ 42 w 73"/>
                  <a:gd name="T27" fmla="*/ 78 h 78"/>
                  <a:gd name="T28" fmla="*/ 31 w 73"/>
                  <a:gd name="T29" fmla="*/ 78 h 78"/>
                  <a:gd name="T30" fmla="*/ 31 w 73"/>
                  <a:gd name="T31" fmla="*/ 48 h 78"/>
                  <a:gd name="T32" fmla="*/ 5 w 73"/>
                  <a:gd name="T33" fmla="*/ 63 h 78"/>
                  <a:gd name="T34" fmla="*/ 0 w 73"/>
                  <a:gd name="T35" fmla="*/ 54 h 78"/>
                  <a:gd name="T36" fmla="*/ 26 w 73"/>
                  <a:gd name="T37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8">
                    <a:moveTo>
                      <a:pt x="26" y="39"/>
                    </a:moveTo>
                    <a:lnTo>
                      <a:pt x="0" y="24"/>
                    </a:lnTo>
                    <a:lnTo>
                      <a:pt x="5" y="15"/>
                    </a:lnTo>
                    <a:lnTo>
                      <a:pt x="31" y="30"/>
                    </a:lnTo>
                    <a:lnTo>
                      <a:pt x="31" y="0"/>
                    </a:lnTo>
                    <a:lnTo>
                      <a:pt x="42" y="0"/>
                    </a:lnTo>
                    <a:lnTo>
                      <a:pt x="42" y="30"/>
                    </a:lnTo>
                    <a:lnTo>
                      <a:pt x="68" y="15"/>
                    </a:lnTo>
                    <a:lnTo>
                      <a:pt x="73" y="24"/>
                    </a:lnTo>
                    <a:lnTo>
                      <a:pt x="47" y="39"/>
                    </a:lnTo>
                    <a:lnTo>
                      <a:pt x="73" y="54"/>
                    </a:lnTo>
                    <a:lnTo>
                      <a:pt x="68" y="63"/>
                    </a:lnTo>
                    <a:lnTo>
                      <a:pt x="42" y="48"/>
                    </a:lnTo>
                    <a:lnTo>
                      <a:pt x="42" y="78"/>
                    </a:lnTo>
                    <a:lnTo>
                      <a:pt x="31" y="78"/>
                    </a:lnTo>
                    <a:lnTo>
                      <a:pt x="31" y="48"/>
                    </a:lnTo>
                    <a:lnTo>
                      <a:pt x="5" y="63"/>
                    </a:lnTo>
                    <a:lnTo>
                      <a:pt x="0" y="54"/>
                    </a:lnTo>
                    <a:lnTo>
                      <a:pt x="26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2B6ACA-2316-8144-AB2E-B868A0A18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9973" y="1543050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6798A1-027B-B540-90E1-3CDA8CEC9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0324" y="2452686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47E9CC-D44A-C54F-8FCE-75B94891C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069" y="1605439"/>
              <a:ext cx="55330" cy="793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70146"/>
                  </a:buClr>
                  <a:buFont typeface="Wingdings" pitchFamily="2" charset="2"/>
                  <a:buChar char="§"/>
                  <a:defRPr sz="2600" kern="120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Ubuntu" panose="020B0504030602030204" pitchFamily="34" charset="0"/>
                  </a:defRPr>
                </a:lvl1pPr>
                <a:lvl2pPr marL="719138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70C0"/>
                  </a:buClr>
                  <a:buFont typeface="Wingdings" pitchFamily="-107" charset="2"/>
                  <a:buChar char="§"/>
                  <a:defRPr sz="2400" b="0" i="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2pPr>
                <a:lvl3pPr marL="1168400" indent="-27146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030A0"/>
                  </a:buClr>
                  <a:buFont typeface="Wingdings" pitchFamily="-107" charset="2"/>
                  <a:buChar char="§"/>
                  <a:defRPr sz="2400" b="0" i="1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Ubuntu Light" panose="020B0304030602030204" pitchFamily="34" charset="0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Font typeface="Wingdings" pitchFamily="-107" charset="2"/>
                  <a:buChar char="§"/>
                  <a:defRPr sz="2000" b="0" kern="1200">
                    <a:solidFill>
                      <a:srgbClr val="002060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 pitchFamily="-107" charset="0"/>
                  <a:buChar char="-"/>
                  <a:defRPr sz="2000" kern="1200" baseline="0">
                    <a:solidFill>
                      <a:srgbClr val="595959"/>
                    </a:solidFill>
                    <a:latin typeface="Ubuntu" panose="020B0504030602030204" pitchFamily="34" charset="0"/>
                    <a:ea typeface="ＭＳ Ｐゴシック" charset="0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endParaRPr lang="en-US" b="1" dirty="0">
                  <a:latin typeface="Ubuntu Condensed" panose="020B0506030602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White-box: 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Black-box: 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Ubuntu Condensed" panose="020B0506030602030204" pitchFamily="34" charset="0"/>
                  </a:rPr>
                  <a:t>Automata Learning:</a:t>
                </a:r>
                <a:r>
                  <a:rPr lang="en-US" dirty="0">
                    <a:latin typeface="Ubuntu Condensed" panose="020B05060306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Ubuntu Condensed" panose="020B0506030602030204" pitchFamily="34" charset="0"/>
                  </a:rPr>
                  <a:t> steps</a:t>
                </a:r>
                <a:endParaRPr lang="en-US" b="1" dirty="0">
                  <a:latin typeface="Ubuntu Condensed" panose="020B0506030602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endParaRPr lang="en-US" dirty="0">
                  <a:latin typeface="Ubuntu Condensed" panose="020B0506030602030204" pitchFamily="34" charset="0"/>
                </a:endParaRPr>
              </a:p>
            </p:txBody>
          </p:sp>
        </mc:Choice>
        <mc:Fallback xmlns=""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F1A5EE2A-45E1-014C-AB87-0487E2C62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4" y="4199397"/>
                <a:ext cx="8565426" cy="1909646"/>
              </a:xfrm>
              <a:prstGeom prst="rect">
                <a:avLst/>
              </a:prstGeom>
              <a:blipFill>
                <a:blip r:embed="rId3"/>
                <a:stretch>
                  <a:fillRect l="-148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C5BACC48-982F-B24F-8438-731DB089A702}"/>
              </a:ext>
            </a:extLst>
          </p:cNvPr>
          <p:cNvSpPr/>
          <p:nvPr/>
        </p:nvSpPr>
        <p:spPr>
          <a:xfrm>
            <a:off x="4639702" y="1370523"/>
            <a:ext cx="4392000" cy="1152000"/>
          </a:xfrm>
          <a:prstGeom prst="rect">
            <a:avLst/>
          </a:prstGeom>
          <a:solidFill>
            <a:srgbClr val="000000">
              <a:alpha val="80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54663E-6290-3045-9DA9-2ECBDEE1FCED}"/>
              </a:ext>
            </a:extLst>
          </p:cNvPr>
          <p:cNvSpPr txBox="1"/>
          <p:nvPr/>
        </p:nvSpPr>
        <p:spPr>
          <a:xfrm>
            <a:off x="6530295" y="5734275"/>
            <a:ext cx="25014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latin typeface="Ubuntu Condensed" panose="020B0506030602030204" pitchFamily="34" charset="0"/>
              </a:rPr>
              <a:t>(Bounds are not quite right)</a:t>
            </a:r>
          </a:p>
        </p:txBody>
      </p:sp>
    </p:spTree>
    <p:extLst>
      <p:ext uri="{BB962C8B-B14F-4D97-AF65-F5344CB8AC3E}">
        <p14:creationId xmlns:p14="http://schemas.microsoft.com/office/powerpoint/2010/main" val="143411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156245E-68E5-5F4E-B7AA-706B6CB1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Petit FAT File System </a:t>
            </a:r>
            <a:r>
              <a:rPr lang="en-US" baseline="30000" dirty="0"/>
              <a:t>revisited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AE508-39CE-F448-9118-64202BEF30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2813D-C6F8-1541-BD89-A585C449E4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B048-D979-7947-AEAB-D8B49B94685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441CEC-A748-E146-9C84-71109FAF120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4" y="1303333"/>
            <a:ext cx="8347971" cy="1429109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Control alphabet is too large</a:t>
            </a:r>
          </a:p>
          <a:p>
            <a:pPr lvl="1"/>
            <a:r>
              <a:rPr lang="en-US" dirty="0"/>
              <a:t>Disk content implies enormous state-space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DE4F8E-0C57-EA4B-B2DA-375909A36118}"/>
              </a:ext>
            </a:extLst>
          </p:cNvPr>
          <p:cNvGrpSpPr/>
          <p:nvPr/>
        </p:nvGrpSpPr>
        <p:grpSpPr>
          <a:xfrm>
            <a:off x="1065993" y="3383669"/>
            <a:ext cx="7539063" cy="2311765"/>
            <a:chOff x="3062610" y="5218834"/>
            <a:chExt cx="9144999" cy="278414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568B29-6D6A-7242-826F-5E0722BD47C8}"/>
                </a:ext>
              </a:extLst>
            </p:cNvPr>
            <p:cNvSpPr/>
            <p:nvPr/>
          </p:nvSpPr>
          <p:spPr>
            <a:xfrm>
              <a:off x="3062610" y="7160869"/>
              <a:ext cx="6425450" cy="824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endParaRPr lang="en-US" sz="2400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BB505A-5EDB-9043-8FB7-7BA34884318C}"/>
                </a:ext>
              </a:extLst>
            </p:cNvPr>
            <p:cNvSpPr/>
            <p:nvPr/>
          </p:nvSpPr>
          <p:spPr>
            <a:xfrm>
              <a:off x="3062610" y="5218834"/>
              <a:ext cx="6425450" cy="1390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endParaRPr lang="en-US" sz="2400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3BFA17-1CBC-CD4F-A30E-DD9378A1A0F4}"/>
                </a:ext>
              </a:extLst>
            </p:cNvPr>
            <p:cNvSpPr/>
            <p:nvPr/>
          </p:nvSpPr>
          <p:spPr>
            <a:xfrm>
              <a:off x="7483122" y="5950963"/>
              <a:ext cx="185017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r>
                <a:rPr lang="en-US" sz="1800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SDC Controller</a:t>
              </a:r>
              <a:endParaRPr lang="en-US" sz="1800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DA1497-E53E-B04A-899F-E8347C19AA8C}"/>
                </a:ext>
              </a:extLst>
            </p:cNvPr>
            <p:cNvSpPr/>
            <p:nvPr/>
          </p:nvSpPr>
          <p:spPr>
            <a:xfrm>
              <a:off x="3206626" y="5950963"/>
              <a:ext cx="1828800" cy="45720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r>
                <a:rPr lang="en-US" sz="1800" cap="small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Petit </a:t>
              </a:r>
              <a:r>
                <a:rPr lang="en-US" sz="1800" cap="small" dirty="0" err="1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FatFs</a:t>
              </a:r>
              <a:endParaRPr lang="en-US" sz="1800" cap="small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31BB3E-3075-B341-BF8A-9337437D1D7D}"/>
                </a:ext>
              </a:extLst>
            </p:cNvPr>
            <p:cNvSpPr/>
            <p:nvPr/>
          </p:nvSpPr>
          <p:spPr>
            <a:xfrm>
              <a:off x="3206626" y="7384810"/>
              <a:ext cx="1828800" cy="45720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r>
                <a:rPr lang="en-US" sz="1800" cap="small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Petit </a:t>
              </a:r>
              <a:r>
                <a:rPr lang="en-US" sz="1800" cap="small" dirty="0" err="1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FatFs</a:t>
              </a:r>
              <a:endParaRPr lang="en-US" sz="1800" cap="small" dirty="0"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DBE56B-49A4-E14E-89DA-B88440E97AC6}"/>
                </a:ext>
              </a:extLst>
            </p:cNvPr>
            <p:cNvSpPr/>
            <p:nvPr/>
          </p:nvSpPr>
          <p:spPr>
            <a:xfrm>
              <a:off x="7483120" y="7384810"/>
              <a:ext cx="1850175" cy="4572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5000"/>
                </a:lnSpc>
                <a:spcAft>
                  <a:spcPts val="800"/>
                </a:spcAft>
              </a:pPr>
              <a:r>
                <a:rPr lang="en-US" sz="1800" dirty="0">
                  <a:latin typeface="Ubuntu Condensed" panose="020B0506030602030204" pitchFamily="34" charset="0"/>
                  <a:ea typeface="Times New Roman" panose="02020603050405020304" pitchFamily="18" charset="0"/>
                  <a:cs typeface="Tahoma" panose="020B0604030504040204" pitchFamily="34" charset="0"/>
                </a:rPr>
                <a:t>Abstract FSM</a:t>
              </a:r>
              <a:endParaRPr lang="en-US" sz="1800" dirty="0">
                <a:effectLst/>
                <a:latin typeface="Ubuntu Condensed" panose="020B050603060203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404A71-B63B-974D-959A-8898C1553ABB}"/>
                </a:ext>
              </a:extLst>
            </p:cNvPr>
            <p:cNvCxnSpPr>
              <a:cxnSpLocks/>
              <a:stCxn id="32" idx="2"/>
              <a:endCxn id="35" idx="0"/>
            </p:cNvCxnSpPr>
            <p:nvPr/>
          </p:nvCxnSpPr>
          <p:spPr>
            <a:xfrm flipH="1">
              <a:off x="8408208" y="6408163"/>
              <a:ext cx="1" cy="976647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Flowchart: Multidocument 20">
              <a:extLst>
                <a:ext uri="{FF2B5EF4-FFF2-40B4-BE49-F238E27FC236}">
                  <a16:creationId xmlns:a16="http://schemas.microsoft.com/office/drawing/2014/main" id="{AC188710-B8F9-6A49-9454-3E062F531CFD}"/>
                </a:ext>
              </a:extLst>
            </p:cNvPr>
            <p:cNvSpPr/>
            <p:nvPr/>
          </p:nvSpPr>
          <p:spPr>
            <a:xfrm>
              <a:off x="10471230" y="6400657"/>
              <a:ext cx="1736379" cy="842082"/>
            </a:xfrm>
            <a:prstGeom prst="flowChartMultidocumen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dirty="0">
                  <a:effectLst/>
                  <a:latin typeface="Ubuntu Condensed" panose="020B0506030602030204" pitchFamily="34" charset="0"/>
                  <a:ea typeface="Candara" panose="020E0502030303020204" pitchFamily="34" charset="0"/>
                  <a:cs typeface="Tahoma" panose="020B0604030504040204" pitchFamily="34" charset="0"/>
                </a:rPr>
                <a:t>Disk Images</a:t>
              </a:r>
            </a:p>
          </p:txBody>
        </p:sp>
        <p:cxnSp>
          <p:nvCxnSpPr>
            <p:cNvPr id="38" name="Straight Arrow Connector 20">
              <a:extLst>
                <a:ext uri="{FF2B5EF4-FFF2-40B4-BE49-F238E27FC236}">
                  <a16:creationId xmlns:a16="http://schemas.microsoft.com/office/drawing/2014/main" id="{9BD8DBC7-8EF6-3D43-8D4F-E2B3963FC0EB}"/>
                </a:ext>
              </a:extLst>
            </p:cNvPr>
            <p:cNvCxnSpPr>
              <a:cxnSpLocks/>
              <a:stCxn id="30" idx="3"/>
              <a:endCxn id="37" idx="2"/>
            </p:cNvCxnSpPr>
            <p:nvPr/>
          </p:nvCxnSpPr>
          <p:spPr>
            <a:xfrm flipV="1">
              <a:off x="9488060" y="7210849"/>
              <a:ext cx="1730617" cy="362474"/>
            </a:xfrm>
            <a:prstGeom prst="bentConnector2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Arrow Connector 20">
              <a:extLst>
                <a:ext uri="{FF2B5EF4-FFF2-40B4-BE49-F238E27FC236}">
                  <a16:creationId xmlns:a16="http://schemas.microsoft.com/office/drawing/2014/main" id="{A377D15E-0E67-904B-94DE-B707974AD62C}"/>
                </a:ext>
              </a:extLst>
            </p:cNvPr>
            <p:cNvCxnSpPr>
              <a:cxnSpLocks/>
              <a:stCxn id="37" idx="0"/>
              <a:endCxn id="31" idx="3"/>
            </p:cNvCxnSpPr>
            <p:nvPr/>
          </p:nvCxnSpPr>
          <p:spPr>
            <a:xfrm rot="16200000" flipV="1">
              <a:off x="10230155" y="5171936"/>
              <a:ext cx="486626" cy="1970816"/>
            </a:xfrm>
            <a:prstGeom prst="bentConnector2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F2EC41-89CE-4143-89C0-61ABAD4638D1}"/>
                </a:ext>
              </a:extLst>
            </p:cNvPr>
            <p:cNvSpPr txBox="1"/>
            <p:nvPr/>
          </p:nvSpPr>
          <p:spPr>
            <a:xfrm>
              <a:off x="9562587" y="7545821"/>
              <a:ext cx="2298641" cy="45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Ubuntu Condensed" panose="020B0506030602030204" pitchFamily="34" charset="0"/>
                  <a:ea typeface="+mn-ea"/>
                  <a:sym typeface="Helvetica Light"/>
                </a:rPr>
                <a:t>Symbolic Execution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699E95-9BC1-6945-9DF8-953048C5C1C4}"/>
                </a:ext>
              </a:extLst>
            </p:cNvPr>
            <p:cNvSpPr txBox="1"/>
            <p:nvPr/>
          </p:nvSpPr>
          <p:spPr>
            <a:xfrm>
              <a:off x="9642822" y="5501576"/>
              <a:ext cx="1964284" cy="45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rPr>
                <a:t>Software </a:t>
              </a:r>
              <a:r>
                <a:rPr lang="en-US" sz="1800" dirty="0">
                  <a:solidFill>
                    <a:srgbClr val="000000"/>
                  </a:solidFill>
                  <a:latin typeface="Ubuntu Condensed" panose="020B0506030602030204" pitchFamily="34" charset="0"/>
                </a:rPr>
                <a:t>Testing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sym typeface="Helvetica Light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56036B1-CDC9-0745-9592-2DBB714E3A10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4121026" y="6408163"/>
              <a:ext cx="0" cy="976646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713A3F-A90E-C24E-AFA8-EB50306B0115}"/>
                </a:ext>
              </a:extLst>
            </p:cNvPr>
            <p:cNvSpPr txBox="1"/>
            <p:nvPr/>
          </p:nvSpPr>
          <p:spPr>
            <a:xfrm>
              <a:off x="8645476" y="6643371"/>
              <a:ext cx="5823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rPr>
                <a:t>Learn</a:t>
              </a:r>
            </a:p>
          </p:txBody>
        </p:sp>
        <p:cxnSp>
          <p:nvCxnSpPr>
            <p:cNvPr id="44" name="Straight Arrow Connector 18">
              <a:extLst>
                <a:ext uri="{FF2B5EF4-FFF2-40B4-BE49-F238E27FC236}">
                  <a16:creationId xmlns:a16="http://schemas.microsoft.com/office/drawing/2014/main" id="{16265873-ACBA-AA4C-A98E-6FB6052573EF}"/>
                </a:ext>
              </a:extLst>
            </p:cNvPr>
            <p:cNvCxnSpPr>
              <a:cxnSpLocks/>
              <a:stCxn id="33" idx="3"/>
              <a:endCxn id="32" idx="1"/>
            </p:cNvCxnSpPr>
            <p:nvPr/>
          </p:nvCxnSpPr>
          <p:spPr>
            <a:xfrm>
              <a:off x="5035427" y="6179563"/>
              <a:ext cx="244769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77F31F7-B4AA-0648-83D4-1136768B3FDA}"/>
              </a:ext>
            </a:extLst>
          </p:cNvPr>
          <p:cNvSpPr/>
          <p:nvPr/>
        </p:nvSpPr>
        <p:spPr>
          <a:xfrm>
            <a:off x="4710227" y="3520882"/>
            <a:ext cx="1507647" cy="457200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Ubuntu Condensed" panose="020B0506030602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Disk Content</a:t>
            </a:r>
            <a:endParaRPr lang="en-US" sz="1800" dirty="0">
              <a:solidFill>
                <a:schemeClr val="bg1"/>
              </a:solidFill>
              <a:effectLst/>
              <a:latin typeface="Ubuntu Condensed" panose="020B05060306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F7E044-1D79-4841-B2BB-C829C65F7585}"/>
              </a:ext>
            </a:extLst>
          </p:cNvPr>
          <p:cNvSpPr/>
          <p:nvPr/>
        </p:nvSpPr>
        <p:spPr>
          <a:xfrm>
            <a:off x="3171380" y="5173964"/>
            <a:ext cx="1116000" cy="396000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>
              <a:lnSpc>
                <a:spcPct val="105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Ubuntu Condensed" panose="020B0506030602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Mapper</a:t>
            </a:r>
            <a:endParaRPr lang="en-US" sz="1800" dirty="0">
              <a:solidFill>
                <a:schemeClr val="accent6">
                  <a:lumMod val="75000"/>
                </a:schemeClr>
              </a:solidFill>
              <a:effectLst/>
              <a:latin typeface="Ubuntu Condensed" panose="020B05060306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48" name="Straight Arrow Connector 18">
            <a:extLst>
              <a:ext uri="{FF2B5EF4-FFF2-40B4-BE49-F238E27FC236}">
                <a16:creationId xmlns:a16="http://schemas.microsoft.com/office/drawing/2014/main" id="{DAB2FC42-9D5D-B646-9E38-2245DDC456DF}"/>
              </a:ext>
            </a:extLst>
          </p:cNvPr>
          <p:cNvCxnSpPr>
            <a:cxnSpLocks/>
            <a:stCxn id="47" idx="1"/>
            <a:endCxn id="34" idx="3"/>
          </p:cNvCxnSpPr>
          <p:nvPr/>
        </p:nvCxnSpPr>
        <p:spPr>
          <a:xfrm flipH="1">
            <a:off x="2692367" y="5371964"/>
            <a:ext cx="479013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18">
            <a:extLst>
              <a:ext uri="{FF2B5EF4-FFF2-40B4-BE49-F238E27FC236}">
                <a16:creationId xmlns:a16="http://schemas.microsoft.com/office/drawing/2014/main" id="{9A814B13-7AC7-2045-A477-A6D82C29AAA9}"/>
              </a:ext>
            </a:extLst>
          </p:cNvPr>
          <p:cNvCxnSpPr>
            <a:cxnSpLocks/>
            <a:stCxn id="47" idx="3"/>
            <a:endCxn id="35" idx="1"/>
          </p:cNvCxnSpPr>
          <p:nvPr/>
        </p:nvCxnSpPr>
        <p:spPr>
          <a:xfrm>
            <a:off x="4287380" y="5371964"/>
            <a:ext cx="422846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8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55C2-F0DD-1240-A388-4C1DE388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Mapper’s Role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4FED-996F-BF4D-8A7F-C7629B7C1E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796B4-037F-164C-81F6-40D0BBC962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4C49-5A31-FD42-91B3-75CF12030A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4BD0E-9FF5-6145-B88F-102AECFC5B8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4754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White-box</a:t>
            </a:r>
            <a:r>
              <a:rPr lang="en-US" dirty="0"/>
              <a:t> works with </a:t>
            </a:r>
            <a:r>
              <a:rPr lang="en-US" dirty="0">
                <a:solidFill>
                  <a:srgbClr val="FF0000"/>
                </a:solidFill>
              </a:rPr>
              <a:t>concrete alphabets</a:t>
            </a:r>
          </a:p>
          <a:p>
            <a:r>
              <a:rPr lang="en-US" dirty="0">
                <a:solidFill>
                  <a:schemeClr val="tx1"/>
                </a:solidFill>
              </a:rPr>
              <a:t>Automata</a:t>
            </a:r>
            <a:r>
              <a:rPr lang="en-US" dirty="0"/>
              <a:t> works with </a:t>
            </a:r>
            <a:r>
              <a:rPr lang="en-US" dirty="0">
                <a:solidFill>
                  <a:srgbClr val="00B050"/>
                </a:solidFill>
              </a:rPr>
              <a:t>abstract alphabets</a:t>
            </a:r>
          </a:p>
          <a:p>
            <a:r>
              <a:rPr lang="en-US" dirty="0">
                <a:solidFill>
                  <a:schemeClr val="tx1"/>
                </a:solidFill>
              </a:rPr>
              <a:t>Mapper</a:t>
            </a:r>
            <a:r>
              <a:rPr lang="en-US" dirty="0"/>
              <a:t> knows about </a:t>
            </a:r>
            <a:r>
              <a:rPr lang="en-US" dirty="0">
                <a:solidFill>
                  <a:srgbClr val="00B050"/>
                </a:solidFill>
              </a:rPr>
              <a:t>abstraction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concretization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5074B-D468-574F-88CD-10C5C4C90E33}"/>
              </a:ext>
            </a:extLst>
          </p:cNvPr>
          <p:cNvGrpSpPr/>
          <p:nvPr/>
        </p:nvGrpSpPr>
        <p:grpSpPr>
          <a:xfrm>
            <a:off x="512030" y="3004427"/>
            <a:ext cx="8500877" cy="1572906"/>
            <a:chOff x="1909901" y="4109157"/>
            <a:chExt cx="10777507" cy="13738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F7ACD-0A16-994F-9CF4-B9C5910F9098}"/>
                </a:ext>
              </a:extLst>
            </p:cNvPr>
            <p:cNvGrpSpPr/>
            <p:nvPr/>
          </p:nvGrpSpPr>
          <p:grpSpPr>
            <a:xfrm>
              <a:off x="3631588" y="4109157"/>
              <a:ext cx="9055820" cy="1373805"/>
              <a:chOff x="2863495" y="3564536"/>
              <a:chExt cx="9055820" cy="13738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B40491-923A-FC45-BE9E-3104CF29CE15}"/>
                  </a:ext>
                </a:extLst>
              </p:cNvPr>
              <p:cNvGrpSpPr/>
              <p:nvPr/>
            </p:nvGrpSpPr>
            <p:grpSpPr>
              <a:xfrm>
                <a:off x="2863495" y="3879251"/>
                <a:ext cx="9055820" cy="1059090"/>
                <a:chOff x="2925725" y="3449883"/>
                <a:chExt cx="9055820" cy="105909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DF0221D-CD23-3340-B443-FCFD77A7D260}"/>
                    </a:ext>
                  </a:extLst>
                </p:cNvPr>
                <p:cNvGrpSpPr/>
                <p:nvPr/>
              </p:nvGrpSpPr>
              <p:grpSpPr>
                <a:xfrm>
                  <a:off x="2925725" y="3449883"/>
                  <a:ext cx="7199137" cy="446437"/>
                  <a:chOff x="2506036" y="3437580"/>
                  <a:chExt cx="7199137" cy="446437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AD43F0-A11A-1F45-ABF5-459C8BD40767}"/>
                      </a:ext>
                    </a:extLst>
                  </p:cNvPr>
                  <p:cNvSpPr/>
                  <p:nvPr/>
                </p:nvSpPr>
                <p:spPr>
                  <a:xfrm>
                    <a:off x="2506036" y="3437580"/>
                    <a:ext cx="1440000" cy="440676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Ubuntu Condensed" panose="020B0506030602030204" pitchFamily="34" charset="0"/>
                        <a:sym typeface="Helvetica Light"/>
                      </a:rPr>
                      <a:t>Learner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E7D76E0C-9F8E-9D48-BE07-04FBE2C57EEF}"/>
                      </a:ext>
                    </a:extLst>
                  </p:cNvPr>
                  <p:cNvSpPr/>
                  <p:nvPr/>
                </p:nvSpPr>
                <p:spPr>
                  <a:xfrm>
                    <a:off x="5385605" y="3438768"/>
                    <a:ext cx="1440000" cy="440677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Ubuntu Condensed" panose="020B0506030602030204" pitchFamily="34" charset="0"/>
                        <a:sym typeface="Helvetica Light"/>
                      </a:rPr>
                      <a:t>Mapper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9C6429B-6678-3B46-A52A-AB8F149B4007}"/>
                      </a:ext>
                    </a:extLst>
                  </p:cNvPr>
                  <p:cNvSpPr/>
                  <p:nvPr/>
                </p:nvSpPr>
                <p:spPr>
                  <a:xfrm>
                    <a:off x="8265173" y="3443340"/>
                    <a:ext cx="1440000" cy="440677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Ubuntu Condensed" panose="020B0506030602030204" pitchFamily="34" charset="0"/>
                        <a:sym typeface="Helvetica Light"/>
                      </a:rPr>
                      <a:t>SUL</a:t>
                    </a:r>
                  </a:p>
                </p:txBody>
              </p: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5B5C08D6-7D23-B749-8494-D82C8B7ED38E}"/>
                      </a:ext>
                    </a:extLst>
                  </p:cNvPr>
                  <p:cNvCxnSpPr/>
                  <p:nvPr/>
                </p:nvCxnSpPr>
                <p:spPr>
                  <a:xfrm>
                    <a:off x="3941079" y="3508648"/>
                    <a:ext cx="1435043" cy="0"/>
                  </a:xfrm>
                  <a:prstGeom prst="straightConnector1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none" w="lg" len="lg"/>
                    <a:tailEnd type="stealth" w="lg" len="lg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16DE8AD-3375-974B-A792-10F9F8388201}"/>
                      </a:ext>
                    </a:extLst>
                  </p:cNvPr>
                  <p:cNvCxnSpPr/>
                  <p:nvPr/>
                </p:nvCxnSpPr>
                <p:spPr>
                  <a:xfrm>
                    <a:off x="3941078" y="3796680"/>
                    <a:ext cx="1435043" cy="0"/>
                  </a:xfrm>
                  <a:prstGeom prst="straightConnector1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lg" len="lg"/>
                    <a:tailEnd type="none" w="lg" len="lg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0DAF09B-94BA-C04E-B7E5-4D8130470386}"/>
                      </a:ext>
                    </a:extLst>
                  </p:cNvPr>
                  <p:cNvCxnSpPr/>
                  <p:nvPr/>
                </p:nvCxnSpPr>
                <p:spPr>
                  <a:xfrm>
                    <a:off x="6816122" y="3508648"/>
                    <a:ext cx="1435043" cy="0"/>
                  </a:xfrm>
                  <a:prstGeom prst="straightConnector1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none" w="lg" len="lg"/>
                    <a:tailEnd type="stealth" w="lg" len="lg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84F743EB-F6EE-8D40-8A82-92CD37181268}"/>
                      </a:ext>
                    </a:extLst>
                  </p:cNvPr>
                  <p:cNvCxnSpPr/>
                  <p:nvPr/>
                </p:nvCxnSpPr>
                <p:spPr>
                  <a:xfrm>
                    <a:off x="6816122" y="3796680"/>
                    <a:ext cx="1435043" cy="0"/>
                  </a:xfrm>
                  <a:prstGeom prst="straightConnector1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lg" len="lg"/>
                    <a:tailEnd type="none" w="lg" len="lg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876A17-1908-E640-A1DB-BBA288338741}"/>
                    </a:ext>
                  </a:extLst>
                </p:cNvPr>
                <p:cNvSpPr/>
                <p:nvPr/>
              </p:nvSpPr>
              <p:spPr>
                <a:xfrm>
                  <a:off x="9537582" y="4080206"/>
                  <a:ext cx="2443963" cy="4287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dirty="0" err="1">
                      <a:latin typeface="Ubuntu Condensed" panose="020B0506030602030204" pitchFamily="34" charset="0"/>
                    </a:rPr>
                    <a:t>Howar</a:t>
                  </a:r>
                  <a:r>
                    <a:rPr lang="en-US" dirty="0">
                      <a:latin typeface="Ubuntu Condensed" panose="020B0506030602030204" pitchFamily="34" charset="0"/>
                    </a:rPr>
                    <a:t> 11, </a:t>
                  </a:r>
                  <a:r>
                    <a:rPr lang="en-US" dirty="0" err="1">
                      <a:latin typeface="Ubuntu Condensed" panose="020B0506030602030204" pitchFamily="34" charset="0"/>
                    </a:rPr>
                    <a:t>Aarts</a:t>
                  </a:r>
                  <a:r>
                    <a:rPr lang="en-US" dirty="0">
                      <a:latin typeface="Ubuntu Condensed" panose="020B0506030602030204" pitchFamily="34" charset="0"/>
                    </a:rPr>
                    <a:t> 15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A1B2083-D9F4-7141-BE13-FD57BECB8BA6}"/>
                  </a:ext>
                </a:extLst>
              </p:cNvPr>
              <p:cNvSpPr/>
              <p:nvPr/>
            </p:nvSpPr>
            <p:spPr>
              <a:xfrm>
                <a:off x="4200801" y="3564536"/>
                <a:ext cx="1848064" cy="315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Abstract Input</a:t>
                </a:r>
                <a:endParaRPr lang="en-US" dirty="0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A64F7-61F3-5A40-BED2-64A3B56C8CB8}"/>
                  </a:ext>
                </a:extLst>
              </p:cNvPr>
              <p:cNvSpPr/>
              <p:nvPr/>
            </p:nvSpPr>
            <p:spPr>
              <a:xfrm>
                <a:off x="6993090" y="3582475"/>
                <a:ext cx="1832652" cy="31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Ubuntu Condensed" panose="020B0506030602030204" pitchFamily="34" charset="0"/>
                  </a:rPr>
                  <a:t>Concrete Input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FA83A6-B59B-1548-B6C7-C2007AADEE04}"/>
                  </a:ext>
                </a:extLst>
              </p:cNvPr>
              <p:cNvSpPr/>
              <p:nvPr/>
            </p:nvSpPr>
            <p:spPr>
              <a:xfrm>
                <a:off x="7130788" y="4249971"/>
                <a:ext cx="1618121" cy="552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Ubuntu Condensed" panose="020B0506030602030204" pitchFamily="34" charset="0"/>
                  </a:rPr>
                  <a:t>Concrete </a:t>
                </a:r>
                <a:br>
                  <a:rPr lang="en-US" dirty="0">
                    <a:solidFill>
                      <a:srgbClr val="FF0000"/>
                    </a:solidFill>
                    <a:latin typeface="Ubuntu Condensed" panose="020B0506030602030204" pitchFamily="34" charset="0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Ubuntu Condensed" panose="020B0506030602030204" pitchFamily="34" charset="0"/>
                  </a:rPr>
                  <a:t>Output / CEX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6BBFEB-5922-0044-B9EA-75FF00FFC672}"/>
                  </a:ext>
                </a:extLst>
              </p:cNvPr>
              <p:cNvSpPr/>
              <p:nvPr/>
            </p:nvSpPr>
            <p:spPr>
              <a:xfrm>
                <a:off x="4219664" y="4232155"/>
                <a:ext cx="1618121" cy="552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Abstract </a:t>
                </a:r>
                <a:b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</a:br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Output / CEX</a:t>
                </a:r>
                <a:endParaRPr lang="en-US" dirty="0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D5BD4-3CD0-C94B-950A-200F8E9BFB88}"/>
                </a:ext>
              </a:extLst>
            </p:cNvPr>
            <p:cNvSpPr txBox="1"/>
            <p:nvPr/>
          </p:nvSpPr>
          <p:spPr>
            <a:xfrm>
              <a:off x="1909901" y="4447251"/>
              <a:ext cx="1187271" cy="44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Ubuntu Condensed" panose="020B0506030602030204" pitchFamily="34" charset="0"/>
                </a:rPr>
                <a:t>Learning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A77B8C-F3EB-8E4E-AA81-0ACE40A4F80E}"/>
              </a:ext>
            </a:extLst>
          </p:cNvPr>
          <p:cNvGrpSpPr/>
          <p:nvPr/>
        </p:nvGrpSpPr>
        <p:grpSpPr>
          <a:xfrm>
            <a:off x="455662" y="4810747"/>
            <a:ext cx="7356357" cy="1620004"/>
            <a:chOff x="1771483" y="6752551"/>
            <a:chExt cx="9589275" cy="138562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DEE3BA-9C3C-9841-9442-F8198BE2AB6F}"/>
                </a:ext>
              </a:extLst>
            </p:cNvPr>
            <p:cNvGrpSpPr/>
            <p:nvPr/>
          </p:nvGrpSpPr>
          <p:grpSpPr>
            <a:xfrm>
              <a:off x="3631588" y="6752551"/>
              <a:ext cx="7729170" cy="1385626"/>
              <a:chOff x="2750540" y="3603067"/>
              <a:chExt cx="7729170" cy="138562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BF9AD36-B7A6-2A45-BFA9-E582C74FA5E2}"/>
                  </a:ext>
                </a:extLst>
              </p:cNvPr>
              <p:cNvGrpSpPr/>
              <p:nvPr/>
            </p:nvGrpSpPr>
            <p:grpSpPr>
              <a:xfrm>
                <a:off x="2750540" y="3880439"/>
                <a:ext cx="7729170" cy="442209"/>
                <a:chOff x="2393081" y="3438768"/>
                <a:chExt cx="7729170" cy="44220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6516FC-9D9E-1A43-8C1E-AE079292A8F3}"/>
                    </a:ext>
                  </a:extLst>
                </p:cNvPr>
                <p:cNvSpPr/>
                <p:nvPr/>
              </p:nvSpPr>
              <p:spPr>
                <a:xfrm>
                  <a:off x="2393081" y="3438768"/>
                  <a:ext cx="1552955" cy="440677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White-box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9592E75-E25F-2240-9AE7-F0EBDF07488A}"/>
                    </a:ext>
                  </a:extLst>
                </p:cNvPr>
                <p:cNvSpPr/>
                <p:nvPr/>
              </p:nvSpPr>
              <p:spPr>
                <a:xfrm>
                  <a:off x="5385604" y="3438768"/>
                  <a:ext cx="1439999" cy="440677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Mapper</a:t>
                  </a:r>
                  <a:endParaRPr kumimoji="0" lang="en-US" b="0" i="0" u="none" strike="noStrike" cap="none" spc="0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C6E5271-2703-7C4D-9547-D2AFE086521D}"/>
                    </a:ext>
                  </a:extLst>
                </p:cNvPr>
                <p:cNvSpPr/>
                <p:nvPr/>
              </p:nvSpPr>
              <p:spPr>
                <a:xfrm>
                  <a:off x="8265174" y="3440657"/>
                  <a:ext cx="1857077" cy="440320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Abstract FSM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CEE2E6A-AF3B-A64E-A2ED-98C4894EF13B}"/>
                    </a:ext>
                  </a:extLst>
                </p:cNvPr>
                <p:cNvCxnSpPr/>
                <p:nvPr/>
              </p:nvCxnSpPr>
              <p:spPr>
                <a:xfrm>
                  <a:off x="3941079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FEFE43F-1CAC-C54B-83EF-E3EBB4735479}"/>
                    </a:ext>
                  </a:extLst>
                </p:cNvPr>
                <p:cNvCxnSpPr/>
                <p:nvPr/>
              </p:nvCxnSpPr>
              <p:spPr>
                <a:xfrm>
                  <a:off x="3941078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10B7027-50C8-3342-9CA3-F91F95993A02}"/>
                    </a:ext>
                  </a:extLst>
                </p:cNvPr>
                <p:cNvCxnSpPr/>
                <p:nvPr/>
              </p:nvCxnSpPr>
              <p:spPr>
                <a:xfrm>
                  <a:off x="6816122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2DD904E-DDCA-A344-8EFB-CE6FFE8B86E5}"/>
                    </a:ext>
                  </a:extLst>
                </p:cNvPr>
                <p:cNvCxnSpPr/>
                <p:nvPr/>
              </p:nvCxnSpPr>
              <p:spPr>
                <a:xfrm>
                  <a:off x="6816122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21F76D-A39A-4A46-94A7-51B4D7F97788}"/>
                  </a:ext>
                </a:extLst>
              </p:cNvPr>
              <p:cNvSpPr/>
              <p:nvPr/>
            </p:nvSpPr>
            <p:spPr>
              <a:xfrm>
                <a:off x="7137471" y="3603067"/>
                <a:ext cx="1608956" cy="42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Abstraction</a:t>
                </a:r>
                <a:endParaRPr lang="en-US" dirty="0">
                  <a:latin typeface="Ubuntu Condensed" panose="020B0506030602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0F35F9-EB37-A641-952D-A3F4D6C592BA}"/>
                  </a:ext>
                </a:extLst>
              </p:cNvPr>
              <p:cNvSpPr/>
              <p:nvPr/>
            </p:nvSpPr>
            <p:spPr>
              <a:xfrm>
                <a:off x="3951975" y="4308640"/>
                <a:ext cx="2084891" cy="31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Ubuntu Condensed" panose="020B0506030602030204" pitchFamily="34" charset="0"/>
                  </a:rPr>
                  <a:t>Concrete Output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84B4F30-BEDC-BE43-B9B6-88DA1EFA830F}"/>
                  </a:ext>
                </a:extLst>
              </p:cNvPr>
              <p:cNvSpPr/>
              <p:nvPr/>
            </p:nvSpPr>
            <p:spPr>
              <a:xfrm>
                <a:off x="7338692" y="4238351"/>
                <a:ext cx="1228961" cy="750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Abstract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Ubuntu Condensed" panose="020B0506030602030204" pitchFamily="34" charset="0"/>
                  </a:rPr>
                  <a:t>Output</a:t>
                </a:r>
                <a:endParaRPr lang="en-US" dirty="0">
                  <a:latin typeface="Ubuntu Condensed" panose="020B0506030602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9FE2FE-0615-F447-BA5B-62BFD1A144C2}"/>
                </a:ext>
              </a:extLst>
            </p:cNvPr>
            <p:cNvSpPr txBox="1"/>
            <p:nvPr/>
          </p:nvSpPr>
          <p:spPr>
            <a:xfrm>
              <a:off x="1771483" y="6900831"/>
              <a:ext cx="1302203" cy="76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Ubuntu Condensed" panose="020B0506030602030204" pitchFamily="34" charset="0"/>
                </a:rPr>
                <a:t>Symbolic </a:t>
              </a:r>
              <a:br>
                <a:rPr lang="en-US" dirty="0">
                  <a:solidFill>
                    <a:srgbClr val="000000"/>
                  </a:solidFill>
                  <a:latin typeface="Ubuntu Condensed" panose="020B0506030602030204" pitchFamily="34" charset="0"/>
                </a:rPr>
              </a:br>
              <a:r>
                <a:rPr lang="en-US" dirty="0">
                  <a:solidFill>
                    <a:srgbClr val="000000"/>
                  </a:solidFill>
                  <a:latin typeface="Ubuntu Condensed" panose="020B0506030602030204" pitchFamily="34" charset="0"/>
                </a:rPr>
                <a:t>Execution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ADC7C1F-93DE-CD4B-9C74-710A91D01F69}"/>
              </a:ext>
            </a:extLst>
          </p:cNvPr>
          <p:cNvSpPr/>
          <p:nvPr/>
        </p:nvSpPr>
        <p:spPr>
          <a:xfrm>
            <a:off x="2868477" y="4769381"/>
            <a:ext cx="1445524" cy="361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Ubuntu Condensed" panose="020B0506030602030204" pitchFamily="34" charset="0"/>
              </a:rPr>
              <a:t>Concrete Input</a:t>
            </a:r>
          </a:p>
        </p:txBody>
      </p:sp>
    </p:spTree>
    <p:extLst>
      <p:ext uri="{BB962C8B-B14F-4D97-AF65-F5344CB8AC3E}">
        <p14:creationId xmlns:p14="http://schemas.microsoft.com/office/powerpoint/2010/main" val="30780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D9F2-136D-164C-A3B2-B65A14281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Software model checking is systematic testing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applicable to industrial size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6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4BF4-4E96-1643-820F-1D541B0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in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0139E-F2A4-FC49-8B15-704F903FE6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E73AA-8B44-9B46-BFD5-B39C30F4AC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68B4-C0F6-8346-A0FB-7E98DA4C1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90460-6F55-D748-9594-2ACBC3769B31}"/>
              </a:ext>
            </a:extLst>
          </p:cNvPr>
          <p:cNvGrpSpPr/>
          <p:nvPr/>
        </p:nvGrpSpPr>
        <p:grpSpPr>
          <a:xfrm>
            <a:off x="1401287" y="1053960"/>
            <a:ext cx="7045173" cy="1322653"/>
            <a:chOff x="2863495" y="3525202"/>
            <a:chExt cx="7909205" cy="13793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54C441-D685-264D-93D9-CC7E68E019E9}"/>
                </a:ext>
              </a:extLst>
            </p:cNvPr>
            <p:cNvGrpSpPr/>
            <p:nvPr/>
          </p:nvGrpSpPr>
          <p:grpSpPr>
            <a:xfrm>
              <a:off x="2863495" y="3907449"/>
              <a:ext cx="7909205" cy="384277"/>
              <a:chOff x="2506036" y="3465778"/>
              <a:chExt cx="7909205" cy="38427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0C9064-103C-AC48-BBAF-1E0B81BB6920}"/>
                  </a:ext>
                </a:extLst>
              </p:cNvPr>
              <p:cNvSpPr/>
              <p:nvPr/>
            </p:nvSpPr>
            <p:spPr>
              <a:xfrm>
                <a:off x="2506036" y="3468122"/>
                <a:ext cx="1440000" cy="379591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Learner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975EBB-A23A-814F-9911-26038BA75577}"/>
                  </a:ext>
                </a:extLst>
              </p:cNvPr>
              <p:cNvSpPr/>
              <p:nvPr/>
            </p:nvSpPr>
            <p:spPr>
              <a:xfrm>
                <a:off x="5385605" y="3469310"/>
                <a:ext cx="1440000" cy="379591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Mapper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DB6F71-9B6F-5549-A434-11C994F38F50}"/>
                  </a:ext>
                </a:extLst>
              </p:cNvPr>
              <p:cNvSpPr/>
              <p:nvPr/>
            </p:nvSpPr>
            <p:spPr>
              <a:xfrm>
                <a:off x="8251163" y="3465778"/>
                <a:ext cx="2164078" cy="384277"/>
              </a:xfrm>
              <a:prstGeom prst="rect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SD</a:t>
                </a:r>
                <a:r>
                  <a:rPr lang="en-US" dirty="0">
                    <a:solidFill>
                      <a:schemeClr val="bg1"/>
                    </a:solidFill>
                    <a:latin typeface="Ubuntu Condensed" panose="020B0506030602030204" pitchFamily="34" charset="0"/>
                  </a:rPr>
                  <a:t>C</a:t>
                </a:r>
                <a:r>
                  <a:rPr kumimoji="0" lang="en-US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 Controller</a:t>
                </a: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D11A4B-C5D8-5748-87F1-2DC724601481}"/>
                  </a:ext>
                </a:extLst>
              </p:cNvPr>
              <p:cNvCxnSpPr/>
              <p:nvPr/>
            </p:nvCxnSpPr>
            <p:spPr>
              <a:xfrm>
                <a:off x="3941079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269DE1-33AC-324F-910F-8BB389F58276}"/>
                  </a:ext>
                </a:extLst>
              </p:cNvPr>
              <p:cNvCxnSpPr/>
              <p:nvPr/>
            </p:nvCxnSpPr>
            <p:spPr>
              <a:xfrm>
                <a:off x="3941078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DFFC748-5387-D14B-923A-FF10635B5312}"/>
                  </a:ext>
                </a:extLst>
              </p:cNvPr>
              <p:cNvCxnSpPr/>
              <p:nvPr/>
            </p:nvCxnSpPr>
            <p:spPr>
              <a:xfrm>
                <a:off x="6816122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DABFDE-64E2-0E4D-9805-F9B7959F5E1F}"/>
                  </a:ext>
                </a:extLst>
              </p:cNvPr>
              <p:cNvCxnSpPr/>
              <p:nvPr/>
            </p:nvCxnSpPr>
            <p:spPr>
              <a:xfrm>
                <a:off x="6816122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8F40BD-5040-3B44-9B33-6BADFEF08EC7}"/>
                </a:ext>
              </a:extLst>
            </p:cNvPr>
            <p:cNvSpPr/>
            <p:nvPr/>
          </p:nvSpPr>
          <p:spPr>
            <a:xfrm>
              <a:off x="4168079" y="3531989"/>
              <a:ext cx="1710400" cy="292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Input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BA837E-2CC0-0041-A7B4-3A82A4D58F16}"/>
                </a:ext>
              </a:extLst>
            </p:cNvPr>
            <p:cNvSpPr/>
            <p:nvPr/>
          </p:nvSpPr>
          <p:spPr>
            <a:xfrm>
              <a:off x="7078870" y="3525202"/>
              <a:ext cx="1622806" cy="292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Input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ACB868-FC56-184F-B1B5-96D143955062}"/>
                </a:ext>
              </a:extLst>
            </p:cNvPr>
            <p:cNvSpPr/>
            <p:nvPr/>
          </p:nvSpPr>
          <p:spPr>
            <a:xfrm>
              <a:off x="7504342" y="4230521"/>
              <a:ext cx="7830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Output / CEX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A8D48-34C9-8540-8E4F-616641E6A3C2}"/>
                </a:ext>
              </a:extLst>
            </p:cNvPr>
            <p:cNvSpPr/>
            <p:nvPr/>
          </p:nvSpPr>
          <p:spPr>
            <a:xfrm>
              <a:off x="4168078" y="4230521"/>
              <a:ext cx="1710400" cy="674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Output / CEX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0515F-AF08-0C4D-90DE-44606203D682}"/>
                  </a:ext>
                </a:extLst>
              </p:cNvPr>
              <p:cNvSpPr txBox="1"/>
              <p:nvPr/>
            </p:nvSpPr>
            <p:spPr>
              <a:xfrm>
                <a:off x="952806" y="5555456"/>
                <a:ext cx="601005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Ubuntu Condensed" panose="020B0506030602030204" pitchFamily="34" charset="0"/>
                    <a:ea typeface="+mn-ea"/>
                    <a:sym typeface="Helvetica Light"/>
                  </a:rPr>
                  <a:t>In learning, concretization is random </a:t>
                </a:r>
                <a:b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Ubuntu Condensed" panose="020B0506030602030204" pitchFamily="34" charset="0"/>
                    <a:ea typeface="+mn-ea"/>
                    <a:sym typeface="Helvetica Light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Ubuntu Condensed" panose="020B0506030602030204" pitchFamily="34" charset="0"/>
                  </a:rPr>
                  <a:t>e.g. </a:t>
                </a:r>
                <a:r>
                  <a:rPr lang="en-US" sz="2000" i="1" dirty="0">
                    <a:solidFill>
                      <a:srgbClr val="000000"/>
                    </a:solidFill>
                    <a:latin typeface="Ubuntu Condensed" panose="020B0506030602030204" pitchFamily="34" charset="0"/>
                    <a:ea typeface="Menlo" panose="020B0609030804020204" pitchFamily="49" charset="0"/>
                    <a:cs typeface="Menlo" panose="020B0609030804020204" pitchFamily="49" charset="0"/>
                  </a:rPr>
                  <a:t>READ_SINGLE_BLOCK  </a:t>
                </a:r>
                <a:r>
                  <a:rPr lang="en-US" sz="2000" dirty="0">
                    <a:solidFill>
                      <a:srgbClr val="000000"/>
                    </a:solidFill>
                    <a:latin typeface="Ubuntu Condensed" panose="020B0506030602030204" pitchFamily="34" charset="0"/>
                  </a:rPr>
                  <a:t>becomes </a:t>
                </a:r>
                <a14:m>
                  <m:oMath xmlns:m="http://schemas.openxmlformats.org/officeDocument/2006/math">
                    <m:r>
                      <a:rPr lang="en-GB" sz="2000" b="1" dirty="0">
                        <a:latin typeface="Cambria Math" panose="02040503050406030204" pitchFamily="18" charset="0"/>
                      </a:rPr>
                      <m:t>𝐜𝐦𝐝𝟏𝟕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latin typeface="Ubuntu Condensed" panose="020B0506030602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30515F-AF08-0C4D-90DE-44606203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06" y="5555456"/>
                <a:ext cx="6010051" cy="718145"/>
              </a:xfrm>
              <a:prstGeom prst="rect">
                <a:avLst/>
              </a:prstGeom>
              <a:blipFill>
                <a:blip r:embed="rId3"/>
                <a:stretch>
                  <a:fillRect l="-1688" t="-1724" b="-137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CC15407-00C6-464F-9DC2-83BC76D8FF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4805903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187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177333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𝐑𝟏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𝐃𝐚𝐭𝐚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GB" sz="1400" b="1" dirty="0">
                            <a:latin typeface="Ubuntu Condensed" panose="020B0506030602030204" pitchFamily="34" charset="0"/>
                          </a:endParaRP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-                                i</a:t>
                          </a:r>
                          <a:r>
                            <a:rPr lang="en-GB" sz="1400" b="1" i="0" dirty="0">
                              <a:latin typeface="Ubuntu Condensed" panose="020B0506030602030204" pitchFamily="34" charset="0"/>
                            </a:rPr>
                            <a:t>f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GB" sz="1400" b="1" i="0" dirty="0" smtClean="0">
                                  <a:latin typeface="Ubuntu Condensed" panose="020B0506030602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 &amp;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𝟎𝐱𝟕𝐅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oMath>
                          </a14:m>
                          <a:endParaRPr lang="en-GB" sz="1400" b="1" i="0" dirty="0">
                            <a:latin typeface="Ubuntu Condensed" panose="020B0506030602030204" pitchFamily="34" charset="0"/>
                          </a:endParaRPr>
                        </a:p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DATABLOCK           </a:t>
                          </a:r>
                          <a:r>
                            <a:rPr lang="en-US" sz="1400" b="1" i="0" dirty="0">
                              <a:latin typeface="Ubuntu Condensed" panose="020B0506030602030204" pitchFamily="34" charset="0"/>
                            </a:rPr>
                            <a:t>otherwise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1" i="0" dirty="0" smtClean="0">
                                    <a:latin typeface="Cambria Math" panose="02040503050406030204" pitchFamily="18" charset="0"/>
                                  </a:rPr>
                                  <m:t>𝐜𝐦𝐝𝟏𝟕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CC15407-00C6-464F-9DC2-83BC76D8FF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4805903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125000" r="-195082" b="-7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125000" b="-7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216000" r="-195082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216000" b="-6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329167" r="-195082" b="-5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329167" b="-5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429167" r="-195082" b="-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429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529167" r="-195082" b="-3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529167" b="-3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368293" r="-195082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368293" b="-1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410" t="-800000" r="-195082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176" t="-900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99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4BF4-4E96-1643-820F-1D541B0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is Symbolic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0139E-F2A4-FC49-8B15-704F903FE6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E73AA-8B44-9B46-BFD5-B39C30F4AC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68B4-C0F6-8346-A0FB-7E98DA4C1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31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90460-6F55-D748-9594-2ACBC3769B31}"/>
              </a:ext>
            </a:extLst>
          </p:cNvPr>
          <p:cNvGrpSpPr/>
          <p:nvPr/>
        </p:nvGrpSpPr>
        <p:grpSpPr>
          <a:xfrm>
            <a:off x="1401287" y="1086655"/>
            <a:ext cx="7045173" cy="1051112"/>
            <a:chOff x="2863495" y="3534531"/>
            <a:chExt cx="7909205" cy="10961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54C441-D685-264D-93D9-CC7E68E019E9}"/>
                </a:ext>
              </a:extLst>
            </p:cNvPr>
            <p:cNvGrpSpPr/>
            <p:nvPr/>
          </p:nvGrpSpPr>
          <p:grpSpPr>
            <a:xfrm>
              <a:off x="2863495" y="3901655"/>
              <a:ext cx="7909205" cy="395866"/>
              <a:chOff x="2506036" y="3459984"/>
              <a:chExt cx="7909205" cy="39586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0C9064-103C-AC48-BBAF-1E0B81BB6920}"/>
                  </a:ext>
                </a:extLst>
              </p:cNvPr>
              <p:cNvSpPr/>
              <p:nvPr/>
            </p:nvSpPr>
            <p:spPr>
              <a:xfrm>
                <a:off x="2506036" y="3459984"/>
                <a:ext cx="1440000" cy="395866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PetitFFS</a:t>
                </a: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975EBB-A23A-814F-9911-26038BA75577}"/>
                  </a:ext>
                </a:extLst>
              </p:cNvPr>
              <p:cNvSpPr/>
              <p:nvPr/>
            </p:nvSpPr>
            <p:spPr>
              <a:xfrm>
                <a:off x="5385605" y="3469310"/>
                <a:ext cx="1440000" cy="379591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Mapper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DB6F71-9B6F-5549-A434-11C994F38F50}"/>
                  </a:ext>
                </a:extLst>
              </p:cNvPr>
              <p:cNvSpPr/>
              <p:nvPr/>
            </p:nvSpPr>
            <p:spPr>
              <a:xfrm>
                <a:off x="8251163" y="3459984"/>
                <a:ext cx="2164078" cy="3958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Abstract Controller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D11A4B-C5D8-5748-87F1-2DC724601481}"/>
                  </a:ext>
                </a:extLst>
              </p:cNvPr>
              <p:cNvCxnSpPr/>
              <p:nvPr/>
            </p:nvCxnSpPr>
            <p:spPr>
              <a:xfrm>
                <a:off x="3941079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269DE1-33AC-324F-910F-8BB389F58276}"/>
                  </a:ext>
                </a:extLst>
              </p:cNvPr>
              <p:cNvCxnSpPr/>
              <p:nvPr/>
            </p:nvCxnSpPr>
            <p:spPr>
              <a:xfrm>
                <a:off x="3941078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DFFC748-5387-D14B-923A-FF10635B5312}"/>
                  </a:ext>
                </a:extLst>
              </p:cNvPr>
              <p:cNvCxnSpPr/>
              <p:nvPr/>
            </p:nvCxnSpPr>
            <p:spPr>
              <a:xfrm>
                <a:off x="6816122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DABFDE-64E2-0E4D-9805-F9B7959F5E1F}"/>
                  </a:ext>
                </a:extLst>
              </p:cNvPr>
              <p:cNvCxnSpPr/>
              <p:nvPr/>
            </p:nvCxnSpPr>
            <p:spPr>
              <a:xfrm>
                <a:off x="6816122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8F40BD-5040-3B44-9B33-6BADFEF08EC7}"/>
                </a:ext>
              </a:extLst>
            </p:cNvPr>
            <p:cNvSpPr/>
            <p:nvPr/>
          </p:nvSpPr>
          <p:spPr>
            <a:xfrm>
              <a:off x="7035902" y="3534531"/>
              <a:ext cx="1710400" cy="292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Input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BA837E-2CC0-0041-A7B4-3A82A4D58F16}"/>
                </a:ext>
              </a:extLst>
            </p:cNvPr>
            <p:cNvSpPr/>
            <p:nvPr/>
          </p:nvSpPr>
          <p:spPr>
            <a:xfrm>
              <a:off x="4216404" y="3537416"/>
              <a:ext cx="1622806" cy="292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Input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ACB868-FC56-184F-B1B5-96D143955062}"/>
                </a:ext>
              </a:extLst>
            </p:cNvPr>
            <p:cNvSpPr/>
            <p:nvPr/>
          </p:nvSpPr>
          <p:spPr>
            <a:xfrm>
              <a:off x="4132502" y="4241793"/>
              <a:ext cx="1795567" cy="385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Output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A8D48-34C9-8540-8E4F-616641E6A3C2}"/>
                </a:ext>
              </a:extLst>
            </p:cNvPr>
            <p:cNvSpPr/>
            <p:nvPr/>
          </p:nvSpPr>
          <p:spPr>
            <a:xfrm>
              <a:off x="7035902" y="4245542"/>
              <a:ext cx="1736684" cy="385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Output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4D1D527-EE71-DC4A-A29E-0FB0757A2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08220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187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177333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𝐑𝟏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𝐃𝐚𝐭𝐚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GB" sz="1400" b="1" dirty="0">
                            <a:latin typeface="Ubuntu Condensed" panose="020B0506030602030204" pitchFamily="34" charset="0"/>
                          </a:endParaRP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-                                i</a:t>
                          </a:r>
                          <a:r>
                            <a:rPr lang="en-GB" sz="1400" b="1" i="0" dirty="0">
                              <a:latin typeface="Ubuntu Condensed" panose="020B0506030602030204" pitchFamily="34" charset="0"/>
                            </a:rPr>
                            <a:t>f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GB" sz="1400" b="1" i="0" dirty="0" smtClean="0">
                                  <a:latin typeface="Ubuntu Condensed" panose="020B0506030602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 &amp;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𝟎𝐱𝟕𝐅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oMath>
                          </a14:m>
                          <a:endParaRPr lang="en-GB" sz="1400" b="1" i="0" dirty="0">
                            <a:latin typeface="Ubuntu Condensed" panose="020B0506030602030204" pitchFamily="34" charset="0"/>
                          </a:endParaRPr>
                        </a:p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DATABLOCK           </a:t>
                          </a:r>
                          <a:r>
                            <a:rPr lang="en-US" sz="1400" b="1" i="0" dirty="0">
                              <a:latin typeface="Ubuntu Condensed" panose="020B0506030602030204" pitchFamily="34" charset="0"/>
                            </a:rPr>
                            <a:t>otherwise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1" i="0" dirty="0" smtClean="0">
                                    <a:latin typeface="Cambria Math" panose="02040503050406030204" pitchFamily="18" charset="0"/>
                                  </a:rPr>
                                  <m:t>𝐜𝐦𝐝𝟏𝟕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4D1D527-EE71-DC4A-A29E-0FB0757A2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08220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125000" r="-195082" b="-7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125000" b="-7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216000" r="-195082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216000" b="-6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329167" r="-195082" b="-5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329167" b="-5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429167" r="-195082" b="-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429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529167" r="-195082" b="-3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529167" b="-3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368293" r="-195082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368293" b="-1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800000" r="-195082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900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130515F-AF08-0C4D-90DE-44606203D682}"/>
              </a:ext>
            </a:extLst>
          </p:cNvPr>
          <p:cNvSpPr txBox="1"/>
          <p:nvPr/>
        </p:nvSpPr>
        <p:spPr>
          <a:xfrm>
            <a:off x="952806" y="5555456"/>
            <a:ext cx="60100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How do we concretize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 during execution?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DATA_BLOCK  </a:t>
            </a:r>
            <a:r>
              <a:rPr lang="en-US" sz="2000" dirty="0">
                <a:solidFill>
                  <a:srgbClr val="000000"/>
                </a:solidFill>
                <a:latin typeface="Ubuntu Condensed" panose="020B0506030602030204" pitchFamily="34" charset="0"/>
              </a:rPr>
              <a:t>becomes ???</a:t>
            </a:r>
            <a:endParaRPr lang="en-US" sz="2000" b="1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40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4BF4-4E96-1643-820F-1D541B0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is Symbolic Execution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0139E-F2A4-FC49-8B15-704F903FE6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E73AA-8B44-9B46-BFD5-B39C30F4AC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68B4-C0F6-8346-A0FB-7E98DA4C1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32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90460-6F55-D748-9594-2ACBC3769B31}"/>
              </a:ext>
            </a:extLst>
          </p:cNvPr>
          <p:cNvGrpSpPr/>
          <p:nvPr/>
        </p:nvGrpSpPr>
        <p:grpSpPr>
          <a:xfrm>
            <a:off x="1401287" y="1074780"/>
            <a:ext cx="7045173" cy="1051112"/>
            <a:chOff x="2863495" y="3534531"/>
            <a:chExt cx="7909205" cy="10961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54C441-D685-264D-93D9-CC7E68E019E9}"/>
                </a:ext>
              </a:extLst>
            </p:cNvPr>
            <p:cNvGrpSpPr/>
            <p:nvPr/>
          </p:nvGrpSpPr>
          <p:grpSpPr>
            <a:xfrm>
              <a:off x="2863495" y="3901655"/>
              <a:ext cx="7909205" cy="395866"/>
              <a:chOff x="2506036" y="3459984"/>
              <a:chExt cx="7909205" cy="39586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0C9064-103C-AC48-BBAF-1E0B81BB6920}"/>
                  </a:ext>
                </a:extLst>
              </p:cNvPr>
              <p:cNvSpPr/>
              <p:nvPr/>
            </p:nvSpPr>
            <p:spPr>
              <a:xfrm>
                <a:off x="2506036" y="3459984"/>
                <a:ext cx="1440000" cy="395866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PetitFFS</a:t>
                </a: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Ubuntu Condensed" panose="020B0506030602030204" pitchFamily="34" charset="0"/>
                  <a:sym typeface="Helvetica Light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975EBB-A23A-814F-9911-26038BA75577}"/>
                  </a:ext>
                </a:extLst>
              </p:cNvPr>
              <p:cNvSpPr/>
              <p:nvPr/>
            </p:nvSpPr>
            <p:spPr>
              <a:xfrm>
                <a:off x="5385605" y="3469310"/>
                <a:ext cx="1440000" cy="379591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Mapper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DB6F71-9B6F-5549-A434-11C994F38F50}"/>
                  </a:ext>
                </a:extLst>
              </p:cNvPr>
              <p:cNvSpPr/>
              <p:nvPr/>
            </p:nvSpPr>
            <p:spPr>
              <a:xfrm>
                <a:off x="8251163" y="3459984"/>
                <a:ext cx="2164078" cy="3958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Ubuntu Condensed" panose="020B0506030602030204" pitchFamily="34" charset="0"/>
                    <a:sym typeface="Helvetica Light"/>
                  </a:rPr>
                  <a:t>Abstract Controller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D11A4B-C5D8-5748-87F1-2DC724601481}"/>
                  </a:ext>
                </a:extLst>
              </p:cNvPr>
              <p:cNvCxnSpPr/>
              <p:nvPr/>
            </p:nvCxnSpPr>
            <p:spPr>
              <a:xfrm>
                <a:off x="3941079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269DE1-33AC-324F-910F-8BB389F58276}"/>
                  </a:ext>
                </a:extLst>
              </p:cNvPr>
              <p:cNvCxnSpPr/>
              <p:nvPr/>
            </p:nvCxnSpPr>
            <p:spPr>
              <a:xfrm>
                <a:off x="3941078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DFFC748-5387-D14B-923A-FF10635B5312}"/>
                  </a:ext>
                </a:extLst>
              </p:cNvPr>
              <p:cNvCxnSpPr/>
              <p:nvPr/>
            </p:nvCxnSpPr>
            <p:spPr>
              <a:xfrm>
                <a:off x="6816122" y="3508648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DABFDE-64E2-0E4D-9805-F9B7959F5E1F}"/>
                  </a:ext>
                </a:extLst>
              </p:cNvPr>
              <p:cNvCxnSpPr/>
              <p:nvPr/>
            </p:nvCxnSpPr>
            <p:spPr>
              <a:xfrm>
                <a:off x="6816122" y="3796680"/>
                <a:ext cx="1435043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lg" len="lg"/>
                <a:tailEnd type="none" w="lg" len="lg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8F40BD-5040-3B44-9B33-6BADFEF08EC7}"/>
                </a:ext>
              </a:extLst>
            </p:cNvPr>
            <p:cNvSpPr/>
            <p:nvPr/>
          </p:nvSpPr>
          <p:spPr>
            <a:xfrm>
              <a:off x="7035902" y="3534531"/>
              <a:ext cx="1710400" cy="292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Input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BA837E-2CC0-0041-A7B4-3A82A4D58F16}"/>
                </a:ext>
              </a:extLst>
            </p:cNvPr>
            <p:cNvSpPr/>
            <p:nvPr/>
          </p:nvSpPr>
          <p:spPr>
            <a:xfrm>
              <a:off x="4216404" y="3537416"/>
              <a:ext cx="1622806" cy="292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Input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ACB868-FC56-184F-B1B5-96D143955062}"/>
                </a:ext>
              </a:extLst>
            </p:cNvPr>
            <p:cNvSpPr/>
            <p:nvPr/>
          </p:nvSpPr>
          <p:spPr>
            <a:xfrm>
              <a:off x="3683504" y="4241793"/>
              <a:ext cx="2693567" cy="385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trike="sngStrike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</a:t>
              </a:r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 Symbolic Output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A8D48-34C9-8540-8E4F-616641E6A3C2}"/>
                </a:ext>
              </a:extLst>
            </p:cNvPr>
            <p:cNvSpPr/>
            <p:nvPr/>
          </p:nvSpPr>
          <p:spPr>
            <a:xfrm>
              <a:off x="7035902" y="4245542"/>
              <a:ext cx="1736684" cy="385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Output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30515F-AF08-0C4D-90DE-44606203D682}"/>
              </a:ext>
            </a:extLst>
          </p:cNvPr>
          <p:cNvSpPr txBox="1"/>
          <p:nvPr/>
        </p:nvSpPr>
        <p:spPr>
          <a:xfrm>
            <a:off x="952806" y="5555456"/>
            <a:ext cx="60100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How do we concretize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 during execution?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0000"/>
                </a:solidFill>
                <a:latin typeface="Ubuntu Condensed" panose="020B0506030602030204" pitchFamily="34" charset="0"/>
                <a:ea typeface="Menlo" panose="020B0609030804020204" pitchFamily="49" charset="0"/>
                <a:cs typeface="Menlo" panose="020B0609030804020204" pitchFamily="49" charset="0"/>
              </a:rPr>
              <a:t>DATA_BLOCK  </a:t>
            </a:r>
            <a:r>
              <a:rPr lang="en-US" sz="2000" dirty="0">
                <a:solidFill>
                  <a:srgbClr val="000000"/>
                </a:solidFill>
                <a:latin typeface="Ubuntu Condensed" panose="020B0506030602030204" pitchFamily="34" charset="0"/>
              </a:rPr>
              <a:t>becomes ???</a:t>
            </a:r>
            <a:endParaRPr lang="en-US" sz="2000" b="1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126EE41B-3FEE-4142-B63E-C025C5DD3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490656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187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177333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1400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𝐑𝟏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sz="1400" b="1" i="0" smtClean="0">
                                        <a:latin typeface="Cambria Math" panose="02040503050406030204" pitchFamily="18" charset="0"/>
                                      </a:rPr>
                                      <m:t>𝐃𝐚𝐭𝐚</m:t>
                                    </m:r>
                                    <m:d>
                                      <m:dPr>
                                        <m:ctrlP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GB" sz="1400" b="1" dirty="0">
                            <a:latin typeface="Ubuntu Condensed" panose="020B0506030602030204" pitchFamily="34" charset="0"/>
                          </a:endParaRP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-                                i</a:t>
                          </a:r>
                          <a:r>
                            <a:rPr lang="en-GB" sz="1400" b="1" i="0" dirty="0">
                              <a:latin typeface="Ubuntu Condensed" panose="020B0506030602030204" pitchFamily="34" charset="0"/>
                            </a:rPr>
                            <a:t>f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GB" sz="1400" b="1" i="0" dirty="0" smtClean="0">
                                  <a:latin typeface="Ubuntu Condensed" panose="020B0506030602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 &amp;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𝟎𝐱𝟕𝐅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GB" sz="1400" b="1" i="0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oMath>
                          </a14:m>
                          <a:endParaRPr lang="en-GB" sz="1400" b="1" i="0" dirty="0">
                            <a:latin typeface="Ubuntu Condensed" panose="020B0506030602030204" pitchFamily="34" charset="0"/>
                          </a:endParaRPr>
                        </a:p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DATABLOCK           </a:t>
                          </a:r>
                          <a:r>
                            <a:rPr lang="en-US" sz="1400" b="1" i="0" dirty="0">
                              <a:latin typeface="Ubuntu Condensed" panose="020B0506030602030204" pitchFamily="34" charset="0"/>
                            </a:rPr>
                            <a:t>otherwise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1" i="0" dirty="0" smtClean="0">
                                    <a:latin typeface="Cambria Math" panose="02040503050406030204" pitchFamily="18" charset="0"/>
                                  </a:rPr>
                                  <m:t>𝐜𝐦𝐝𝟏𝟕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126EE41B-3FEE-4142-B63E-C025C5DD3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490656"/>
                  </p:ext>
                </p:extLst>
              </p:nvPr>
            </p:nvGraphicFramePr>
            <p:xfrm>
              <a:off x="1177830" y="2430034"/>
              <a:ext cx="7268630" cy="30226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09187">
                      <a:extLst>
                        <a:ext uri="{9D8B030D-6E8A-4147-A177-3AD203B41FA5}">
                          <a16:colId xmlns:a16="http://schemas.microsoft.com/office/drawing/2014/main" val="2499399838"/>
                        </a:ext>
                      </a:extLst>
                    </a:gridCol>
                    <a:gridCol w="1101154">
                      <a:extLst>
                        <a:ext uri="{9D8B030D-6E8A-4147-A177-3AD203B41FA5}">
                          <a16:colId xmlns:a16="http://schemas.microsoft.com/office/drawing/2014/main" val="2453890332"/>
                        </a:ext>
                      </a:extLst>
                    </a:gridCol>
                    <a:gridCol w="1549844">
                      <a:extLst>
                        <a:ext uri="{9D8B030D-6E8A-4147-A177-3AD203B41FA5}">
                          <a16:colId xmlns:a16="http://schemas.microsoft.com/office/drawing/2014/main" val="1315903778"/>
                        </a:ext>
                      </a:extLst>
                    </a:gridCol>
                    <a:gridCol w="3008445">
                      <a:extLst>
                        <a:ext uri="{9D8B030D-6E8A-4147-A177-3AD203B41FA5}">
                          <a16:colId xmlns:a16="http://schemas.microsoft.com/office/drawing/2014/main" val="10947875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I/O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Mapper State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Concrete 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Abstract Symbol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0774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125000" r="-195082" b="-7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125000" b="-7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675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216000" r="-195082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216000" b="-6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7723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0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329167" r="-195082" b="-5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329167" b="-5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10379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1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429167" r="-195082" b="-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429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89147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529167" r="-195082" b="-3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529167" b="-3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40246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output</a:t>
                          </a:r>
                        </a:p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368293" r="-195082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368293" b="-1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58521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latin typeface="Ubuntu Condensed" panose="020B0506030602030204" pitchFamily="34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b="1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5410" t="-800000" r="-195082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1" i="1" dirty="0">
                              <a:latin typeface="Ubuntu Condensed" panose="020B0506030602030204" pitchFamily="34" charset="0"/>
                            </a:rPr>
                            <a:t>READ_SINGLE_BLOCK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21425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Ubuntu Condensed" panose="020B0506030602030204" pitchFamily="34" charset="0"/>
                            </a:rPr>
                            <a:t>input/output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*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Ubuntu Condensed" panose="020B0506030602030204" pitchFamily="34" charset="0"/>
                            </a:rPr>
                            <a:t>everything else</a:t>
                          </a:r>
                          <a:endParaRPr lang="en-US" sz="1400" dirty="0">
                            <a:latin typeface="Ubuntu Condensed" panose="020B05060306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176" t="-900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5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447769E-E0E6-0E46-9C52-8E171F11E5FD}"/>
              </a:ext>
            </a:extLst>
          </p:cNvPr>
          <p:cNvSpPr/>
          <p:nvPr/>
        </p:nvSpPr>
        <p:spPr>
          <a:xfrm>
            <a:off x="1479182" y="2779696"/>
            <a:ext cx="6760184" cy="2585323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Condensed" panose="020B0506030602030204" pitchFamily="34" charset="0"/>
              </a:rPr>
              <a:t>Allow Symbolic Execution </a:t>
            </a:r>
            <a:b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Condensed" panose="020B0506030602030204" pitchFamily="34" charset="0"/>
              </a:rPr>
            </a:b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Condensed" panose="020B0506030602030204" pitchFamily="34" charset="0"/>
              </a:rPr>
              <a:t>to instantiate </a:t>
            </a:r>
            <a:b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Condensed" panose="020B0506030602030204" pitchFamily="34" charset="0"/>
              </a:rPr>
            </a:b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Condensed" panose="020B0506030602030204" pitchFamily="34" charset="0"/>
              </a:rPr>
              <a:t>disk data as desired!</a:t>
            </a:r>
          </a:p>
        </p:txBody>
      </p:sp>
    </p:spTree>
    <p:extLst>
      <p:ext uri="{BB962C8B-B14F-4D97-AF65-F5344CB8AC3E}">
        <p14:creationId xmlns:p14="http://schemas.microsoft.com/office/powerpoint/2010/main" val="2288589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5947-9054-914E-87D9-34C30076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Petit FAT File System: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97B38-81BF-9643-8333-4854CD6D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2093-F9CE-DF4C-8C1B-5C4F12E5DD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19267-424D-3A4E-BEAC-5155AC85FA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33</a:t>
            </a:fld>
            <a:endParaRPr lang="de-D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542270-BC5B-824F-8F80-8B14C8C2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41008"/>
              </p:ext>
            </p:extLst>
          </p:nvPr>
        </p:nvGraphicFramePr>
        <p:xfrm>
          <a:off x="622152" y="2560320"/>
          <a:ext cx="7899696" cy="1737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93069">
                  <a:extLst>
                    <a:ext uri="{9D8B030D-6E8A-4147-A177-3AD203B41FA5}">
                      <a16:colId xmlns:a16="http://schemas.microsoft.com/office/drawing/2014/main" val="2039185142"/>
                    </a:ext>
                  </a:extLst>
                </a:gridCol>
                <a:gridCol w="924259">
                  <a:extLst>
                    <a:ext uri="{9D8B030D-6E8A-4147-A177-3AD203B41FA5}">
                      <a16:colId xmlns:a16="http://schemas.microsoft.com/office/drawing/2014/main" val="3109454149"/>
                    </a:ext>
                  </a:extLst>
                </a:gridCol>
                <a:gridCol w="1005981">
                  <a:extLst>
                    <a:ext uri="{9D8B030D-6E8A-4147-A177-3AD203B41FA5}">
                      <a16:colId xmlns:a16="http://schemas.microsoft.com/office/drawing/2014/main" val="3217333951"/>
                    </a:ext>
                  </a:extLst>
                </a:gridCol>
                <a:gridCol w="1005981">
                  <a:extLst>
                    <a:ext uri="{9D8B030D-6E8A-4147-A177-3AD203B41FA5}">
                      <a16:colId xmlns:a16="http://schemas.microsoft.com/office/drawing/2014/main" val="1161627515"/>
                    </a:ext>
                  </a:extLst>
                </a:gridCol>
                <a:gridCol w="746315">
                  <a:extLst>
                    <a:ext uri="{9D8B030D-6E8A-4147-A177-3AD203B41FA5}">
                      <a16:colId xmlns:a16="http://schemas.microsoft.com/office/drawing/2014/main" val="1016952795"/>
                    </a:ext>
                  </a:extLst>
                </a:gridCol>
                <a:gridCol w="1253567">
                  <a:extLst>
                    <a:ext uri="{9D8B030D-6E8A-4147-A177-3AD203B41FA5}">
                      <a16:colId xmlns:a16="http://schemas.microsoft.com/office/drawing/2014/main" val="174055056"/>
                    </a:ext>
                  </a:extLst>
                </a:gridCol>
                <a:gridCol w="1070524">
                  <a:extLst>
                    <a:ext uri="{9D8B030D-6E8A-4147-A177-3AD203B41FA5}">
                      <a16:colId xmlns:a16="http://schemas.microsoft.com/office/drawing/2014/main" val="281102974"/>
                    </a:ext>
                  </a:extLst>
                </a:gridCol>
              </a:tblGrid>
              <a:tr h="4012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SD-Card Controller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Size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Abstract </a:t>
                      </a:r>
                      <a:br>
                        <a:rPr lang="en-US" sz="1800" dirty="0">
                          <a:latin typeface="Ubuntu Condensed" panose="020B0506030602030204" pitchFamily="34" charset="0"/>
                        </a:rPr>
                      </a:br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Inputs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Abstract </a:t>
                      </a:r>
                      <a:br>
                        <a:rPr lang="en-US" sz="1800" dirty="0">
                          <a:latin typeface="Ubuntu Condensed" panose="020B0506030602030204" pitchFamily="34" charset="0"/>
                        </a:rPr>
                      </a:br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Outputs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States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Transitions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Clock Time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131793"/>
                  </a:ext>
                </a:extLst>
              </a:tr>
              <a:tr h="3016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latin typeface="Ubuntu Condensed" panose="020B0506030602030204" pitchFamily="34" charset="0"/>
                        </a:rPr>
                        <a:t>Certgate</a:t>
                      </a:r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 SDC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512 MB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9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23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39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351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&lt;3h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63354"/>
                  </a:ext>
                </a:extLst>
              </a:tr>
              <a:tr h="3016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Kingston SDC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2 GB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9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51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68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612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~3h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36430"/>
                  </a:ext>
                </a:extLst>
              </a:tr>
              <a:tr h="3016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Kingston SDHC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4 GB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9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44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41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369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&lt;3h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415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F2095C-85D2-6D4B-A929-AF6D41575CED}"/>
              </a:ext>
            </a:extLst>
          </p:cNvPr>
          <p:cNvSpPr txBox="1"/>
          <p:nvPr/>
        </p:nvSpPr>
        <p:spPr>
          <a:xfrm>
            <a:off x="622152" y="4297680"/>
            <a:ext cx="499175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Size of abstract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Ubuntu Condensed" panose="020B0506030602030204" pitchFamily="34" charset="0"/>
                <a:ea typeface="+mn-ea"/>
                <a:sym typeface="Helvetica Light"/>
              </a:rPr>
              <a:t> alphabet: symbols actually observed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Ubuntu Condensed" panose="020B0506030602030204" pitchFamily="34" charset="0"/>
              <a:ea typeface="+mn-e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84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5947-9054-914E-87D9-34C30076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Petit FAT File System: 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97B38-81BF-9643-8333-4854CD6D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2021-08-11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2093-F9CE-DF4C-8C1B-5C4F12E5DD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19267-424D-3A4E-BEAC-5155AC85FA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34</a:t>
            </a:fld>
            <a:endParaRPr lang="de-D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7BFA95-B94C-ED45-8370-FD856A19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106946"/>
              </p:ext>
            </p:extLst>
          </p:nvPr>
        </p:nvGraphicFramePr>
        <p:xfrm>
          <a:off x="622152" y="2676705"/>
          <a:ext cx="7899697" cy="150459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379930">
                  <a:extLst>
                    <a:ext uri="{9D8B030D-6E8A-4147-A177-3AD203B41FA5}">
                      <a16:colId xmlns:a16="http://schemas.microsoft.com/office/drawing/2014/main" val="453851682"/>
                    </a:ext>
                  </a:extLst>
                </a:gridCol>
                <a:gridCol w="1439745">
                  <a:extLst>
                    <a:ext uri="{9D8B030D-6E8A-4147-A177-3AD203B41FA5}">
                      <a16:colId xmlns:a16="http://schemas.microsoft.com/office/drawing/2014/main" val="3286330975"/>
                    </a:ext>
                  </a:extLst>
                </a:gridCol>
                <a:gridCol w="1232509">
                  <a:extLst>
                    <a:ext uri="{9D8B030D-6E8A-4147-A177-3AD203B41FA5}">
                      <a16:colId xmlns:a16="http://schemas.microsoft.com/office/drawing/2014/main" val="711013447"/>
                    </a:ext>
                  </a:extLst>
                </a:gridCol>
                <a:gridCol w="1542291">
                  <a:extLst>
                    <a:ext uri="{9D8B030D-6E8A-4147-A177-3AD203B41FA5}">
                      <a16:colId xmlns:a16="http://schemas.microsoft.com/office/drawing/2014/main" val="1264642935"/>
                    </a:ext>
                  </a:extLst>
                </a:gridCol>
                <a:gridCol w="1305222">
                  <a:extLst>
                    <a:ext uri="{9D8B030D-6E8A-4147-A177-3AD203B41FA5}">
                      <a16:colId xmlns:a16="http://schemas.microsoft.com/office/drawing/2014/main" val="29751923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Testing Method</a:t>
                      </a:r>
                      <a:endParaRPr lang="en-US" sz="1800" b="1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Ubuntu Condensed" panose="020B0506030602030204" pitchFamily="34" charset="0"/>
                        </a:rPr>
                        <a:t>Statement Coverage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Clock Time</a:t>
                      </a:r>
                      <a:endParaRPr lang="en-US" sz="1800" b="1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Disk Images</a:t>
                      </a:r>
                      <a:endParaRPr lang="en-US" sz="1800" b="1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225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bg1"/>
                          </a:solidFill>
                          <a:latin typeface="Ubuntu Condensed" panose="020B0506030602030204" pitchFamily="34" charset="0"/>
                        </a:rPr>
                        <a:t>T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Ubuntu Condensed" panose="020B0506030602030204" pitchFamily="34" charset="0"/>
                        </a:rPr>
                        <a:t>est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Ubuntu Condensed" panose="020B0506030602030204" pitchFamily="34" charset="0"/>
                        </a:rPr>
                        <a:t> Scenario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Ubuntu Condensed" panose="020B0506030602030204" pitchFamily="34" charset="0"/>
                        </a:rPr>
                        <a:t>PFF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2412"/>
                  </a:ext>
                </a:extLst>
              </a:tr>
              <a:tr h="40731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Concolic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28.57%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  8.53%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24h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1</a:t>
                      </a:r>
                      <a:endParaRPr lang="en-US" sz="1800" b="0" dirty="0"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478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L* + Symbolic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100.0%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83.89%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dirty="0">
                          <a:latin typeface="Ubuntu Condensed" panose="020B0506030602030204" pitchFamily="34" charset="0"/>
                        </a:rPr>
                        <a:t>2</a:t>
                      </a:r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4h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Ubuntu Condensed" panose="020B0506030602030204" pitchFamily="34" charset="0"/>
                        </a:rPr>
                        <a:t>19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Ubuntu Condensed" panose="020B05060306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70353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87B1843-E2F9-6B43-B8B7-40B0B3ABD360}"/>
              </a:ext>
            </a:extLst>
          </p:cNvPr>
          <p:cNvSpPr/>
          <p:nvPr/>
        </p:nvSpPr>
        <p:spPr>
          <a:xfrm>
            <a:off x="622152" y="418129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Ubuntu Condensed" panose="020B0506030602030204" pitchFamily="34" charset="0"/>
              </a:rPr>
              <a:t>Testing Scenario:</a:t>
            </a:r>
            <a:r>
              <a:rPr lang="en-GB" sz="2000" dirty="0">
                <a:latin typeface="Ubuntu Condensed" panose="020B050603060203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Ubuntu Condensed" panose="020B0506030602030204" pitchFamily="34" charset="0"/>
              </a:rPr>
              <a:t>Mount</a:t>
            </a:r>
            <a:r>
              <a:rPr lang="en-US" sz="2000" dirty="0">
                <a:latin typeface="Ubuntu Condensed" panose="020B0506030602030204" pitchFamily="34" charset="0"/>
              </a:rPr>
              <a:t> partition; </a:t>
            </a:r>
            <a:r>
              <a:rPr lang="en-US" sz="2000" dirty="0">
                <a:solidFill>
                  <a:srgbClr val="FF0000"/>
                </a:solidFill>
                <a:latin typeface="Ubuntu Condensed" panose="020B0506030602030204" pitchFamily="34" charset="0"/>
              </a:rPr>
              <a:t>Open</a:t>
            </a:r>
            <a:r>
              <a:rPr lang="en-US" sz="2000" dirty="0">
                <a:latin typeface="Ubuntu Condensed" panose="020B0506030602030204" pitchFamily="34" charset="0"/>
              </a:rPr>
              <a:t> a file; </a:t>
            </a:r>
            <a:r>
              <a:rPr lang="en-US" sz="2000" dirty="0">
                <a:solidFill>
                  <a:srgbClr val="FF0000"/>
                </a:solidFill>
                <a:latin typeface="Ubuntu Condensed" panose="020B0506030602030204" pitchFamily="34" charset="0"/>
              </a:rPr>
              <a:t>Test</a:t>
            </a:r>
            <a:r>
              <a:rPr lang="en-US" sz="2000" dirty="0">
                <a:latin typeface="Ubuntu Condensed" panose="020B050603060203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Ubuntu Condensed" panose="020B0506030602030204" pitchFamily="34" charset="0"/>
              </a:rPr>
              <a:t>content</a:t>
            </a:r>
            <a:r>
              <a:rPr lang="en-US" sz="2000" dirty="0">
                <a:solidFill>
                  <a:srgbClr val="0070C0"/>
                </a:solidFill>
                <a:latin typeface="Ubuntu Condensed" panose="020B0506030602030204" pitchFamily="34" charset="0"/>
              </a:rPr>
              <a:t> </a:t>
            </a:r>
            <a:r>
              <a:rPr lang="en-US" sz="2000" dirty="0">
                <a:latin typeface="Ubuntu Condensed" panose="020B0506030602030204" pitchFamily="34" charset="0"/>
              </a:rPr>
              <a:t>against predefined values</a:t>
            </a:r>
          </a:p>
        </p:txBody>
      </p:sp>
    </p:spTree>
    <p:extLst>
      <p:ext uri="{BB962C8B-B14F-4D97-AF65-F5344CB8AC3E}">
        <p14:creationId xmlns:p14="http://schemas.microsoft.com/office/powerpoint/2010/main" val="321892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7CD-7550-3E46-8C9E-ED455157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Verification Approaches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26F26-C34D-5F4C-B2E2-398D91545C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C18BD-5857-7240-916A-32493DEE95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EB689-F1D3-0349-A55C-E528C22D3C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5A2C7-602C-5742-97A8-B29F548F0A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A247"/>
              </a:clrFrom>
              <a:clrTo>
                <a:srgbClr val="F4A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4174" y="1724882"/>
            <a:ext cx="1726551" cy="17265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4FD11B-6E62-9141-A6D3-4A4EABFCA550}"/>
              </a:ext>
            </a:extLst>
          </p:cNvPr>
          <p:cNvCxnSpPr>
            <a:cxnSpLocks/>
          </p:cNvCxnSpPr>
          <p:nvPr/>
        </p:nvCxnSpPr>
        <p:spPr>
          <a:xfrm>
            <a:off x="1198811" y="5609968"/>
            <a:ext cx="7441448" cy="0"/>
          </a:xfrm>
          <a:prstGeom prst="straightConnector1">
            <a:avLst/>
          </a:prstGeom>
          <a:ln w="57150">
            <a:gradFill>
              <a:gsLst>
                <a:gs pos="0">
                  <a:srgbClr val="00B050"/>
                </a:gs>
                <a:gs pos="38000">
                  <a:srgbClr val="92D050"/>
                </a:gs>
                <a:gs pos="69000">
                  <a:srgbClr val="FFC000"/>
                </a:gs>
                <a:gs pos="100000">
                  <a:srgbClr val="FF0000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EAA28C-0A12-3147-90EC-95F6BB9432F7}"/>
              </a:ext>
            </a:extLst>
          </p:cNvPr>
          <p:cNvCxnSpPr/>
          <p:nvPr/>
        </p:nvCxnSpPr>
        <p:spPr>
          <a:xfrm flipH="1" flipV="1">
            <a:off x="1199869" y="1606378"/>
            <a:ext cx="24713" cy="4003590"/>
          </a:xfrm>
          <a:prstGeom prst="straightConnector1">
            <a:avLst/>
          </a:prstGeom>
          <a:ln w="57150">
            <a:gradFill>
              <a:gsLst>
                <a:gs pos="33000">
                  <a:srgbClr val="FFC000"/>
                </a:gs>
                <a:gs pos="0">
                  <a:srgbClr val="FF0000"/>
                </a:gs>
                <a:gs pos="65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13">
            <a:extLst>
              <a:ext uri="{FF2B5EF4-FFF2-40B4-BE49-F238E27FC236}">
                <a16:creationId xmlns:a16="http://schemas.microsoft.com/office/drawing/2014/main" id="{37AD8AA7-F0DC-2A45-B1E7-5F2E6F13910C}"/>
              </a:ext>
            </a:extLst>
          </p:cNvPr>
          <p:cNvSpPr/>
          <p:nvPr/>
        </p:nvSpPr>
        <p:spPr>
          <a:xfrm>
            <a:off x="1590966" y="4893655"/>
            <a:ext cx="345989" cy="354227"/>
          </a:xfrm>
          <a:prstGeom prst="flowChartConnector">
            <a:avLst/>
          </a:prstGeom>
          <a:gradFill flip="none" rotWithShape="1">
            <a:gsLst>
              <a:gs pos="0">
                <a:srgbClr val="FC7E7F"/>
              </a:gs>
              <a:gs pos="48000">
                <a:srgbClr val="F70146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4">
            <a:extLst>
              <a:ext uri="{FF2B5EF4-FFF2-40B4-BE49-F238E27FC236}">
                <a16:creationId xmlns:a16="http://schemas.microsoft.com/office/drawing/2014/main" id="{3F0237B6-49A8-044D-84AD-D879129037A7}"/>
              </a:ext>
            </a:extLst>
          </p:cNvPr>
          <p:cNvSpPr/>
          <p:nvPr/>
        </p:nvSpPr>
        <p:spPr>
          <a:xfrm>
            <a:off x="2672166" y="3503680"/>
            <a:ext cx="345989" cy="354227"/>
          </a:xfrm>
          <a:prstGeom prst="flowChartConnector">
            <a:avLst/>
          </a:prstGeom>
          <a:gradFill>
            <a:gsLst>
              <a:gs pos="0">
                <a:srgbClr val="FFC000"/>
              </a:gs>
              <a:gs pos="48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5">
            <a:extLst>
              <a:ext uri="{FF2B5EF4-FFF2-40B4-BE49-F238E27FC236}">
                <a16:creationId xmlns:a16="http://schemas.microsoft.com/office/drawing/2014/main" id="{9725F9B0-1AF1-534D-A937-B7E5D9930341}"/>
              </a:ext>
            </a:extLst>
          </p:cNvPr>
          <p:cNvSpPr/>
          <p:nvPr/>
        </p:nvSpPr>
        <p:spPr>
          <a:xfrm>
            <a:off x="3986750" y="3063677"/>
            <a:ext cx="345989" cy="354227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6">
            <a:extLst>
              <a:ext uri="{FF2B5EF4-FFF2-40B4-BE49-F238E27FC236}">
                <a16:creationId xmlns:a16="http://schemas.microsoft.com/office/drawing/2014/main" id="{6CDC03EB-53A6-9249-9322-45921A85F078}"/>
              </a:ext>
            </a:extLst>
          </p:cNvPr>
          <p:cNvSpPr/>
          <p:nvPr/>
        </p:nvSpPr>
        <p:spPr>
          <a:xfrm>
            <a:off x="5548181" y="2618427"/>
            <a:ext cx="345989" cy="35422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7">
            <a:extLst>
              <a:ext uri="{FF2B5EF4-FFF2-40B4-BE49-F238E27FC236}">
                <a16:creationId xmlns:a16="http://schemas.microsoft.com/office/drawing/2014/main" id="{5DFA8F72-4E25-A848-A496-D585ECFE2AFA}"/>
              </a:ext>
            </a:extLst>
          </p:cNvPr>
          <p:cNvSpPr/>
          <p:nvPr/>
        </p:nvSpPr>
        <p:spPr>
          <a:xfrm>
            <a:off x="6569908" y="1845254"/>
            <a:ext cx="345989" cy="354227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8">
            <a:extLst>
              <a:ext uri="{FF2B5EF4-FFF2-40B4-BE49-F238E27FC236}">
                <a16:creationId xmlns:a16="http://schemas.microsoft.com/office/drawing/2014/main" id="{F088DD16-B659-4542-996A-006E374893B0}"/>
              </a:ext>
            </a:extLst>
          </p:cNvPr>
          <p:cNvSpPr/>
          <p:nvPr/>
        </p:nvSpPr>
        <p:spPr>
          <a:xfrm>
            <a:off x="7559371" y="1649474"/>
            <a:ext cx="345989" cy="354227"/>
          </a:xfrm>
          <a:prstGeom prst="flowChartConnector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FB43-170F-A94F-B476-EFF1D7A5FDEE}"/>
              </a:ext>
            </a:extLst>
          </p:cNvPr>
          <p:cNvSpPr txBox="1"/>
          <p:nvPr/>
        </p:nvSpPr>
        <p:spPr>
          <a:xfrm>
            <a:off x="3271147" y="5729405"/>
            <a:ext cx="490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Cost (programmer effort, time, expertise)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5314F-75A6-0140-BF77-4B830E76F848}"/>
              </a:ext>
            </a:extLst>
          </p:cNvPr>
          <p:cNvSpPr txBox="1"/>
          <p:nvPr/>
        </p:nvSpPr>
        <p:spPr>
          <a:xfrm rot="-5400000">
            <a:off x="238997" y="3377341"/>
            <a:ext cx="14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880D5-FB0A-FC42-B0EB-19973E21384C}"/>
              </a:ext>
            </a:extLst>
          </p:cNvPr>
          <p:cNvSpPr txBox="1"/>
          <p:nvPr/>
        </p:nvSpPr>
        <p:spPr>
          <a:xfrm>
            <a:off x="5173005" y="189098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Static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FF792-EDA2-2D45-8E90-6D0E88EB913A}"/>
              </a:ext>
            </a:extLst>
          </p:cNvPr>
          <p:cNvSpPr txBox="1"/>
          <p:nvPr/>
        </p:nvSpPr>
        <p:spPr>
          <a:xfrm>
            <a:off x="7200023" y="1972882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Verification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A818F-FB0E-324E-AE3E-FB2DC96339E4}"/>
              </a:ext>
            </a:extLst>
          </p:cNvPr>
          <p:cNvSpPr txBox="1"/>
          <p:nvPr/>
        </p:nvSpPr>
        <p:spPr>
          <a:xfrm>
            <a:off x="5065118" y="292405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Extended </a:t>
            </a:r>
            <a:b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Static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A1F3E-B8A8-F24F-99D6-FB53AB3F0339}"/>
              </a:ext>
            </a:extLst>
          </p:cNvPr>
          <p:cNvSpPr txBox="1"/>
          <p:nvPr/>
        </p:nvSpPr>
        <p:spPr>
          <a:xfrm>
            <a:off x="3649027" y="2473844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Symbolic </a:t>
            </a:r>
            <a:b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Execution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7C3B35-7E0C-D44E-8AEB-270BB381A31D}"/>
              </a:ext>
            </a:extLst>
          </p:cNvPr>
          <p:cNvSpPr txBox="1"/>
          <p:nvPr/>
        </p:nvSpPr>
        <p:spPr>
          <a:xfrm>
            <a:off x="1930436" y="3845342"/>
            <a:ext cx="1906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Concolic</a:t>
            </a:r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Execution</a:t>
            </a:r>
          </a:p>
          <a:p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&amp; White-box Fuzzing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4CB52-BCFC-9B48-AABB-7356F5AE883F}"/>
              </a:ext>
            </a:extLst>
          </p:cNvPr>
          <p:cNvSpPr txBox="1"/>
          <p:nvPr/>
        </p:nvSpPr>
        <p:spPr>
          <a:xfrm>
            <a:off x="1963589" y="5006395"/>
            <a:ext cx="14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Ad-hoc testing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D6C793-473E-B747-9B44-663E47FF6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7" b="95667" l="27625" r="66875">
                        <a14:foregroundMark x1="54375" y1="12667" x2="54375" y2="12667"/>
                        <a14:foregroundMark x1="48125" y1="18500" x2="48125" y2="18500"/>
                        <a14:foregroundMark x1="59250" y1="20333" x2="59250" y2="20333"/>
                        <a14:foregroundMark x1="49125" y1="91667" x2="49125" y2="91667"/>
                        <a14:foregroundMark x1="41000" y1="92333" x2="41000" y2="92333"/>
                        <a14:foregroundMark x1="42625" y1="91667" x2="42625" y2="91667"/>
                        <a14:foregroundMark x1="61500" y1="90167" x2="61500" y2="90167"/>
                      </a14:backgroundRemoval>
                    </a14:imgEffect>
                  </a14:imgLayer>
                </a14:imgProps>
              </a:ext>
            </a:extLst>
          </a:blip>
          <a:srcRect l="30571" t="7273" r="33048" b="5051"/>
          <a:stretch/>
        </p:blipFill>
        <p:spPr>
          <a:xfrm rot="4366333">
            <a:off x="7004050" y="2242535"/>
            <a:ext cx="745489" cy="1347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31043-2EB1-644B-BCC0-A053EDAA3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" b="96094" l="9961" r="89844">
                        <a14:foregroundMark x1="29688" y1="25911" x2="29688" y2="25911"/>
                        <a14:foregroundMark x1="22363" y1="36719" x2="22363" y2="36719"/>
                        <a14:foregroundMark x1="20703" y1="48047" x2="20703" y2="48047"/>
                        <a14:foregroundMark x1="76563" y1="58854" x2="76563" y2="58854"/>
                        <a14:foregroundMark x1="75684" y1="43229" x2="75684" y2="43229"/>
                        <a14:foregroundMark x1="50781" y1="15104" x2="50781" y2="15104"/>
                        <a14:foregroundMark x1="42188" y1="44271" x2="42188" y2="442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563" y="3532608"/>
            <a:ext cx="2660916" cy="21157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1426FF-13BC-F74C-88C7-0D37997DB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086" y="3798357"/>
            <a:ext cx="1178858" cy="16597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E95FDC-36E7-9C44-B000-A2D7A5685CA1}"/>
              </a:ext>
            </a:extLst>
          </p:cNvPr>
          <p:cNvCxnSpPr>
            <a:cxnSpLocks/>
          </p:cNvCxnSpPr>
          <p:nvPr/>
        </p:nvCxnSpPr>
        <p:spPr>
          <a:xfrm>
            <a:off x="4835525" y="1758204"/>
            <a:ext cx="0" cy="3634769"/>
          </a:xfrm>
          <a:prstGeom prst="line">
            <a:avLst/>
          </a:prstGeom>
          <a:ln w="15875">
            <a:solidFill>
              <a:schemeClr val="tx1"/>
            </a:solidFill>
            <a:prstDash val="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680F66-724C-3043-9D95-2A4CEAC65877}"/>
              </a:ext>
            </a:extLst>
          </p:cNvPr>
          <p:cNvCxnSpPr>
            <a:cxnSpLocks/>
          </p:cNvCxnSpPr>
          <p:nvPr/>
        </p:nvCxnSpPr>
        <p:spPr>
          <a:xfrm>
            <a:off x="1866647" y="3608173"/>
            <a:ext cx="6119491" cy="0"/>
          </a:xfrm>
          <a:prstGeom prst="line">
            <a:avLst/>
          </a:prstGeom>
          <a:ln w="15875">
            <a:solidFill>
              <a:schemeClr val="tx1"/>
            </a:solidFill>
            <a:prstDash val="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64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738B-68C2-F74D-A190-2DF6CEA7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vs. Model Checking </a:t>
            </a:r>
            <a:r>
              <a:rPr lang="en-US" baseline="30000" dirty="0"/>
              <a:t>(revisited)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B3385-22D3-3D4B-98D6-A1016FA0498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1AEB5-83AF-FF43-9450-594A5BA90A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7D72-A660-DF4F-AF0B-46695BD39E5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151EF4-D58E-E441-B644-D4389B20476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3959225" cy="2905595"/>
          </a:xfrm>
        </p:spPr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 </a:t>
            </a:r>
            <a:r>
              <a:rPr lang="en-US" strike="sngStrike" dirty="0"/>
              <a:t>Systematic Exhaustive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Coverage </a:t>
            </a:r>
            <a:r>
              <a:rPr lang="en-US" strike="sngStrike" dirty="0"/>
              <a:t>Guarantees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Low Cost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Low Confidence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AB1EC0-85DF-C945-8024-CB347BF630B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990375" y="1303334"/>
            <a:ext cx="3959225" cy="2905595"/>
          </a:xfrm>
        </p:spPr>
        <p:txBody>
          <a:bodyPr/>
          <a:lstStyle/>
          <a:p>
            <a:r>
              <a:rPr lang="en-US" dirty="0"/>
              <a:t>Model Checking</a:t>
            </a:r>
          </a:p>
          <a:p>
            <a:pPr lvl="1"/>
            <a:r>
              <a:rPr lang="en-US" dirty="0"/>
              <a:t>Systematic Exhaustive Search</a:t>
            </a:r>
          </a:p>
          <a:p>
            <a:pPr lvl="1"/>
            <a:r>
              <a:rPr lang="en-US" dirty="0"/>
              <a:t>Coverage Guarantees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Cost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High Confidence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CAA78-5631-D842-A46D-B5BD5D861083}"/>
              </a:ext>
            </a:extLst>
          </p:cNvPr>
          <p:cNvSpPr/>
          <p:nvPr/>
        </p:nvSpPr>
        <p:spPr>
          <a:xfrm>
            <a:off x="512030" y="4529005"/>
            <a:ext cx="8178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lvl="1" indent="0" algn="ctr">
              <a:buNone/>
            </a:pPr>
            <a:r>
              <a:rPr lang="en-US" altLang="en-US" sz="2800" b="1" dirty="0">
                <a:solidFill>
                  <a:srgbClr val="FF0000"/>
                </a:solidFill>
                <a:latin typeface="Ubuntu Condensed" panose="020B0506030602030204" pitchFamily="34" charset="0"/>
              </a:rPr>
              <a:t>Given the source code, how can we create a low cost, high confidence systematic search of software’s state-space?</a:t>
            </a:r>
          </a:p>
        </p:txBody>
      </p:sp>
    </p:spTree>
    <p:extLst>
      <p:ext uri="{BB962C8B-B14F-4D97-AF65-F5344CB8AC3E}">
        <p14:creationId xmlns:p14="http://schemas.microsoft.com/office/powerpoint/2010/main" val="7855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6A45-C96D-0F49-A811-F7F770EB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</a:t>
            </a:r>
            <a:r>
              <a:rPr lang="en-US" baseline="30000" dirty="0"/>
              <a:t>(History)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2CCE-E07F-D347-8280-21B626B5C9D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FB398-5AF4-3A49-8FC2-0C603E38CB9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88452-71B6-4A4B-82AF-8CC6ABBA1D2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780814-3229-418B-9A8B-538DFE2FCBF2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4E704A-BF25-F54F-9CF5-18281510348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759691" y="1303338"/>
            <a:ext cx="3881293" cy="502285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EAD3F5-0F12-9143-898D-EB49093BF46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/>
          <a:stretch>
            <a:fillRect/>
          </a:stretch>
        </p:blipFill>
        <p:spPr>
          <a:xfrm>
            <a:off x="5030066" y="1303338"/>
            <a:ext cx="3881293" cy="502285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22F7C-D141-A540-9487-EE4568EAD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"/>
          <a:stretch/>
        </p:blipFill>
        <p:spPr>
          <a:xfrm flipH="1">
            <a:off x="1170942" y="1347920"/>
            <a:ext cx="733514" cy="869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14775E-8D14-C246-A219-D3541CC02F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309"/>
          <a:stretch/>
        </p:blipFill>
        <p:spPr>
          <a:xfrm>
            <a:off x="6478660" y="2617409"/>
            <a:ext cx="425441" cy="49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3035-5C57-7241-9DBF-B6AAE29F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State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AC7CF-481E-7949-8EBD-AF7625DDE9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7483A-B628-6241-9E79-6D6F5C9B46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E08CF-BF3C-F746-8906-73EDAEE427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41766C4-664E-5041-9D2F-FAD27739008A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/>
            <p:txBody>
              <a:bodyPr/>
              <a:lstStyle/>
              <a:p>
                <a:r>
                  <a:rPr lang="en-US" dirty="0"/>
                  <a:t>Triple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0" dirty="0">
                    <a:latin typeface="Cambria Math" panose="02040503050406030204" pitchFamily="18" charset="0"/>
                  </a:rPr>
                  <a:t>PC </a:t>
                </a:r>
                <a:r>
                  <a:rPr lang="en-US" dirty="0"/>
                  <a:t>is program counter pointing to next statement</a:t>
                </a:r>
                <a:endParaRPr lang="en-US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symbolic store operator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path condition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41766C4-664E-5041-9D2F-FAD277390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blipFill>
                <a:blip r:embed="rId2"/>
                <a:stretch>
                  <a:fillRect l="-2157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FBD48A2-4377-C842-AF87-F28E4F3C5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2" t="13300" r="35773" b="84343"/>
          <a:stretch/>
        </p:blipFill>
        <p:spPr>
          <a:xfrm>
            <a:off x="2213472" y="3814760"/>
            <a:ext cx="5244105" cy="9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4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732E-7048-6849-B3EF-6DE5E759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&amp; Symbolic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90584-4C93-A243-A295-BA8186533B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ECE00-8C32-224D-AEA1-D9B0818A76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75784-03FA-5E42-A347-495F689223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780814-3229-418B-9A8B-538DFE2FCBF2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3CE7740-A0C2-D044-BB20-59FC4CDEF354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/>
            <p:txBody>
              <a:bodyPr/>
              <a:lstStyle/>
              <a:p>
                <a:r>
                  <a:rPr lang="en-US" dirty="0"/>
                  <a:t>Variable</a:t>
                </a:r>
              </a:p>
              <a:p>
                <a:pPr lvl="1"/>
                <a:r>
                  <a:rPr lang="en-US" dirty="0"/>
                  <a:t>Data storage places assigned to symbolic names</a:t>
                </a:r>
              </a:p>
              <a:p>
                <a:pPr lvl="2"/>
                <a:r>
                  <a:rPr lang="en-US" i="0" dirty="0" err="1"/>
                  <a:t>int</a:t>
                </a:r>
                <a:r>
                  <a:rPr lang="en-US" i="0" dirty="0"/>
                  <a:t> a=0, b=10;</a:t>
                </a:r>
              </a:p>
              <a:p>
                <a:endParaRPr lang="en-US" dirty="0"/>
              </a:p>
              <a:p>
                <a:r>
                  <a:rPr lang="en-US" dirty="0"/>
                  <a:t>Symbolic Variable</a:t>
                </a:r>
              </a:p>
              <a:p>
                <a:pPr lvl="1"/>
                <a:r>
                  <a:rPr lang="en-US" dirty="0"/>
                  <a:t>Expression storage places assigned to variables</a:t>
                </a:r>
              </a:p>
              <a:p>
                <a:pPr lvl="2"/>
                <a:r>
                  <a:rPr lang="en-US" i="0" dirty="0" err="1"/>
                  <a:t>int</a:t>
                </a:r>
                <a:r>
                  <a:rPr lang="en-US" i="0" dirty="0"/>
                  <a:t> a; </a:t>
                </a:r>
              </a:p>
              <a:p>
                <a:pPr lvl="2"/>
                <a:r>
                  <a:rPr lang="en-US" i="0" dirty="0" err="1"/>
                  <a:t>make_symbolic</a:t>
                </a:r>
                <a:r>
                  <a:rPr lang="en-US" i="0" dirty="0"/>
                  <a:t>(&amp;a, </a:t>
                </a:r>
                <a:r>
                  <a:rPr lang="en-US" i="0" dirty="0" err="1"/>
                  <a:t>sizeof</a:t>
                </a:r>
                <a:r>
                  <a:rPr lang="en-US" i="0" dirty="0"/>
                  <a:t>(a));  	</a:t>
                </a:r>
                <a:r>
                  <a:rPr lang="en-US" i="0" dirty="0">
                    <a:solidFill>
                      <a:srgbClr val="009051"/>
                    </a:solidFill>
                  </a:rPr>
                  <a:t>//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lvl="2"/>
                <a:r>
                  <a:rPr lang="en-US" i="0" dirty="0"/>
                  <a:t>assume(a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≥10</m:t>
                    </m:r>
                  </m:oMath>
                </a14:m>
                <a:r>
                  <a:rPr lang="en-US" i="0" dirty="0"/>
                  <a:t>); 					</a:t>
                </a:r>
                <a:r>
                  <a:rPr lang="en-US" i="0" dirty="0">
                    <a:solidFill>
                      <a:srgbClr val="009051"/>
                    </a:solidFill>
                  </a:rPr>
                  <a:t>//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en-US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en-US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≥10</m:t>
                    </m:r>
                  </m:oMath>
                </a14:m>
                <a:endParaRPr lang="en-US" i="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lvl="2"/>
                <a:endParaRPr lang="en-US" i="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3CE7740-A0C2-D044-BB20-59FC4CDEF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blipFill>
                <a:blip r:embed="rId3"/>
                <a:stretch>
                  <a:fillRect l="-2157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09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CBBD-AAFC-104E-A22B-AA2B3AFD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15A41-7B2F-FA49-B860-45FD7F18C4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63F82-CD6A-7844-8859-0A15E729CEC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4D9F0-4A95-194F-B4E4-F3E2575A2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2804B3-0430-8E46-AC00-8A942FC1A0F6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/>
            <p:txBody>
              <a:bodyPr/>
              <a:lstStyle/>
              <a:p>
                <a:r>
                  <a:rPr lang="en-US" dirty="0"/>
                  <a:t>Assignment Evaluation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execution state accordingly</a:t>
                </a:r>
              </a:p>
              <a:p>
                <a:pPr lvl="1"/>
                <a:r>
                  <a:rPr lang="en-US" dirty="0"/>
                  <a:t>Increment PC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2804B3-0430-8E46-AC00-8A942FC1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blipFill>
                <a:blip r:embed="rId2"/>
                <a:stretch>
                  <a:fillRect l="-2157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77D8722-F9B1-0241-823E-91121191E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7" t="13164" r="32637" b="80275"/>
          <a:stretch/>
        </p:blipFill>
        <p:spPr>
          <a:xfrm>
            <a:off x="2446725" y="3358650"/>
            <a:ext cx="4779575" cy="17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3392"/>
      </p:ext>
    </p:extLst>
  </p:cSld>
  <p:clrMapOvr>
    <a:masterClrMapping/>
  </p:clrMapOvr>
</p:sld>
</file>

<file path=ppt/theme/theme1.xml><?xml version="1.0" encoding="utf-8"?>
<a:theme xmlns:a="http://schemas.openxmlformats.org/drawingml/2006/main" name="SCoS_CD_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SCoS_CD_2013</Template>
  <TotalTime>2151</TotalTime>
  <Words>2535</Words>
  <Application>Microsoft Macintosh PowerPoint</Application>
  <PresentationFormat>On-screen Show (4:3)</PresentationFormat>
  <Paragraphs>592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Candara</vt:lpstr>
      <vt:lpstr>Gill Sans MT</vt:lpstr>
      <vt:lpstr>Helvetica Light</vt:lpstr>
      <vt:lpstr>Lucida Grande</vt:lpstr>
      <vt:lpstr>Majalla UI</vt:lpstr>
      <vt:lpstr>Menlo</vt:lpstr>
      <vt:lpstr>Roboto</vt:lpstr>
      <vt:lpstr>Tahoma</vt:lpstr>
      <vt:lpstr>Times New Roman</vt:lpstr>
      <vt:lpstr>Ubuntu</vt:lpstr>
      <vt:lpstr>Ubuntu Condensed</vt:lpstr>
      <vt:lpstr>Ubuntu Light</vt:lpstr>
      <vt:lpstr>Wingdings</vt:lpstr>
      <vt:lpstr>Wingdings 3</vt:lpstr>
      <vt:lpstr>SCoS_CD_2013</vt:lpstr>
      <vt:lpstr>Benutzerdefiniertes Design</vt:lpstr>
      <vt:lpstr>PowerPoint Presentation</vt:lpstr>
      <vt:lpstr>Reminder</vt:lpstr>
      <vt:lpstr>Reminder</vt:lpstr>
      <vt:lpstr>Testing &amp; Verification Approaches </vt:lpstr>
      <vt:lpstr>Testing vs. Model Checking (revisited)</vt:lpstr>
      <vt:lpstr>Symbolic Execution (History)</vt:lpstr>
      <vt:lpstr>Symbolic State</vt:lpstr>
      <vt:lpstr>Variable &amp; Symbolic Variable</vt:lpstr>
      <vt:lpstr>Assignments</vt:lpstr>
      <vt:lpstr>Branches</vt:lpstr>
      <vt:lpstr>Symbolic Execution Tree</vt:lpstr>
      <vt:lpstr>Example: Memory Model</vt:lpstr>
      <vt:lpstr>Example: Fully Symbolic Memory Model</vt:lpstr>
      <vt:lpstr>Exercise: Compute Symbolic Execution Tree</vt:lpstr>
      <vt:lpstr>Automata Learning for Symbolic Execution</vt:lpstr>
      <vt:lpstr>Motivation: Petit FAT File System</vt:lpstr>
      <vt:lpstr>Motivation: Petit FAT File System contd.</vt:lpstr>
      <vt:lpstr>Motivation: Petit FAT File System contd.</vt:lpstr>
      <vt:lpstr>Motivation</vt:lpstr>
      <vt:lpstr>Concolic Execution</vt:lpstr>
      <vt:lpstr>Concolic Execution</vt:lpstr>
      <vt:lpstr>Concolic Execution</vt:lpstr>
      <vt:lpstr>PowerPoint Presentation</vt:lpstr>
      <vt:lpstr>Automata Learning for Symbolic Execution</vt:lpstr>
      <vt:lpstr>Automata Learning for Symbolic Execution</vt:lpstr>
      <vt:lpstr>Automata Learning for Symbolic Execution</vt:lpstr>
      <vt:lpstr>Concolic Execution</vt:lpstr>
      <vt:lpstr>Motivation: Petit FAT File System revisited</vt:lpstr>
      <vt:lpstr>Mapper’s Role</vt:lpstr>
      <vt:lpstr>Mapper in Learning</vt:lpstr>
      <vt:lpstr>Mapper is Symbolic Execution</vt:lpstr>
      <vt:lpstr>Mapper is Symbolic Execution</vt:lpstr>
      <vt:lpstr>Petit FAT File System: Learning</vt:lpstr>
      <vt:lpstr>Petit FAT File System: Testing</vt:lpstr>
    </vt:vector>
  </TitlesOfParts>
  <Manager/>
  <Company>IAIK, TU-Graz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AKDV - LTL and CTL</dc:title>
  <dc:subject/>
  <dc:creator>Masoud Ebrahimi</dc:creator>
  <cp:keywords/>
  <dc:description/>
  <cp:lastModifiedBy>Ebrahimi, Masoud</cp:lastModifiedBy>
  <cp:revision>522</cp:revision>
  <cp:lastPrinted>2019-05-16T14:52:51Z</cp:lastPrinted>
  <dcterms:created xsi:type="dcterms:W3CDTF">2013-03-05T08:20:48Z</dcterms:created>
  <dcterms:modified xsi:type="dcterms:W3CDTF">2021-08-09T14:51:22Z</dcterms:modified>
  <cp:category/>
</cp:coreProperties>
</file>